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8" r:id="rId5"/>
  </p:sldMasterIdLst>
  <p:notesMasterIdLst>
    <p:notesMasterId r:id="rId32"/>
  </p:notesMasterIdLst>
  <p:sldIdLst>
    <p:sldId id="288" r:id="rId6"/>
    <p:sldId id="305" r:id="rId7"/>
    <p:sldId id="313" r:id="rId8"/>
    <p:sldId id="306" r:id="rId9"/>
    <p:sldId id="328" r:id="rId10"/>
    <p:sldId id="304" r:id="rId11"/>
    <p:sldId id="321" r:id="rId12"/>
    <p:sldId id="296" r:id="rId13"/>
    <p:sldId id="291" r:id="rId14"/>
    <p:sldId id="295" r:id="rId15"/>
    <p:sldId id="315" r:id="rId16"/>
    <p:sldId id="323" r:id="rId17"/>
    <p:sldId id="290" r:id="rId18"/>
    <p:sldId id="300" r:id="rId19"/>
    <p:sldId id="301" r:id="rId20"/>
    <p:sldId id="329" r:id="rId21"/>
    <p:sldId id="308" r:id="rId22"/>
    <p:sldId id="309" r:id="rId23"/>
    <p:sldId id="302" r:id="rId24"/>
    <p:sldId id="314" r:id="rId25"/>
    <p:sldId id="325" r:id="rId26"/>
    <p:sldId id="330" r:id="rId27"/>
    <p:sldId id="322" r:id="rId28"/>
    <p:sldId id="334" r:id="rId29"/>
    <p:sldId id="332" r:id="rId30"/>
    <p:sldId id="33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1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21B"/>
    <a:srgbClr val="555656"/>
    <a:srgbClr val="FF7372"/>
    <a:srgbClr val="F9A98E"/>
    <a:srgbClr val="C26763"/>
    <a:srgbClr val="A4769A"/>
    <a:srgbClr val="80B8BC"/>
    <a:srgbClr val="93CDDD"/>
    <a:srgbClr val="869978"/>
    <a:srgbClr val="0088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8" autoAdjust="0"/>
    <p:restoredTop sz="86815" autoAdjust="0"/>
  </p:normalViewPr>
  <p:slideViewPr>
    <p:cSldViewPr>
      <p:cViewPr varScale="1">
        <p:scale>
          <a:sx n="84" d="100"/>
          <a:sy n="84" d="100"/>
        </p:scale>
        <p:origin x="1212" y="96"/>
      </p:cViewPr>
      <p:guideLst>
        <p:guide orient="horz" pos="2160"/>
        <p:guide pos="6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1" d="100"/>
          <a:sy n="121" d="100"/>
        </p:scale>
        <p:origin x="49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EA3312-2F84-46A1-A86A-48A49D269F0D}" type="doc">
      <dgm:prSet loTypeId="urn:microsoft.com/office/officeart/2005/8/layout/vList2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GB"/>
        </a:p>
      </dgm:t>
    </dgm:pt>
    <dgm:pt modelId="{B5890FF6-1CC0-4115-BF8F-A8D7C1FBB894}">
      <dgm:prSet phldrT="[Text]" custT="1"/>
      <dgm:spPr>
        <a:solidFill>
          <a:srgbClr val="EDEDED"/>
        </a:solidFill>
      </dgm:spPr>
      <dgm:t>
        <a:bodyPr/>
        <a:lstStyle/>
        <a:p>
          <a:pPr algn="ctr"/>
          <a:r>
            <a:rPr lang="en-GB" sz="2000" b="0" dirty="0">
              <a:solidFill>
                <a:schemeClr val="tx1"/>
              </a:solidFill>
              <a:latin typeface="+mj-lt"/>
            </a:rPr>
            <a:t>Self-catering or catered accommodation available</a:t>
          </a:r>
        </a:p>
      </dgm:t>
    </dgm:pt>
    <dgm:pt modelId="{32D244DC-E2A7-46CD-92FC-7655C735206A}" type="parTrans" cxnId="{2D85075E-0A6D-477C-ABA7-3A067A6B243B}">
      <dgm:prSet/>
      <dgm:spPr/>
      <dgm:t>
        <a:bodyPr/>
        <a:lstStyle/>
        <a:p>
          <a:endParaRPr lang="en-GB"/>
        </a:p>
      </dgm:t>
    </dgm:pt>
    <dgm:pt modelId="{6E37D17D-1817-4952-8D98-D0777BAEBB33}" type="sibTrans" cxnId="{2D85075E-0A6D-477C-ABA7-3A067A6B243B}">
      <dgm:prSet/>
      <dgm:spPr/>
      <dgm:t>
        <a:bodyPr/>
        <a:lstStyle/>
        <a:p>
          <a:endParaRPr lang="en-GB"/>
        </a:p>
      </dgm:t>
    </dgm:pt>
    <dgm:pt modelId="{DF347250-E60A-4A51-ABA3-C7BF883C3F63}">
      <dgm:prSet custT="1"/>
      <dgm:spPr>
        <a:solidFill>
          <a:srgbClr val="BAB6A2"/>
        </a:solidFill>
      </dgm:spPr>
      <dgm:t>
        <a:bodyPr/>
        <a:lstStyle/>
        <a:p>
          <a:pPr algn="ctr"/>
          <a:r>
            <a:rPr lang="en-GB" sz="2000" dirty="0">
              <a:latin typeface="+mj-lt"/>
            </a:rPr>
            <a:t>National Student Housing Awards 2019: Winner (Best University Halls)</a:t>
          </a:r>
        </a:p>
      </dgm:t>
    </dgm:pt>
    <dgm:pt modelId="{0EB504F8-0836-4BB9-B32B-4174AC4EF1B3}" type="parTrans" cxnId="{F54CA3F7-0838-49D6-89F2-48B6F78FD687}">
      <dgm:prSet/>
      <dgm:spPr/>
      <dgm:t>
        <a:bodyPr/>
        <a:lstStyle/>
        <a:p>
          <a:endParaRPr lang="en-GB"/>
        </a:p>
      </dgm:t>
    </dgm:pt>
    <dgm:pt modelId="{276AB4A4-FD42-4E9A-954D-D7309BE8C4AA}" type="sibTrans" cxnId="{F54CA3F7-0838-49D6-89F2-48B6F78FD687}">
      <dgm:prSet/>
      <dgm:spPr/>
      <dgm:t>
        <a:bodyPr/>
        <a:lstStyle/>
        <a:p>
          <a:endParaRPr lang="en-GB"/>
        </a:p>
      </dgm:t>
    </dgm:pt>
    <dgm:pt modelId="{18DCCDFA-EC24-4ACA-B015-F1FD38CA533B}">
      <dgm:prSet custT="1"/>
      <dgm:spPr>
        <a:solidFill>
          <a:srgbClr val="EDEDED"/>
        </a:solidFill>
      </dgm:spPr>
      <dgm:t>
        <a:bodyPr/>
        <a:lstStyle/>
        <a:p>
          <a:pPr algn="ctr"/>
          <a:r>
            <a:rPr lang="en-GB" sz="2000" b="0" dirty="0">
              <a:solidFill>
                <a:schemeClr val="tx1"/>
              </a:solidFill>
              <a:latin typeface="+mj-lt"/>
            </a:rPr>
            <a:t>Safe and secure environment</a:t>
          </a:r>
        </a:p>
      </dgm:t>
    </dgm:pt>
    <dgm:pt modelId="{47898A62-15FB-435B-A223-8E1C7E89664D}" type="parTrans" cxnId="{EC8795A5-5A57-4FEC-9D7D-439B9682B2FD}">
      <dgm:prSet/>
      <dgm:spPr/>
      <dgm:t>
        <a:bodyPr/>
        <a:lstStyle/>
        <a:p>
          <a:endParaRPr lang="en-GB"/>
        </a:p>
      </dgm:t>
    </dgm:pt>
    <dgm:pt modelId="{C192538C-AE5B-49D1-8D74-406E87E08658}" type="sibTrans" cxnId="{EC8795A5-5A57-4FEC-9D7D-439B9682B2FD}">
      <dgm:prSet/>
      <dgm:spPr/>
      <dgm:t>
        <a:bodyPr/>
        <a:lstStyle/>
        <a:p>
          <a:endParaRPr lang="en-GB"/>
        </a:p>
      </dgm:t>
    </dgm:pt>
    <dgm:pt modelId="{9B996751-4603-4628-8EC5-D8124AECAA25}">
      <dgm:prSet custT="1"/>
      <dgm:spPr>
        <a:solidFill>
          <a:srgbClr val="BAB6A2"/>
        </a:solidFill>
      </dgm:spPr>
      <dgm:t>
        <a:bodyPr/>
        <a:lstStyle/>
        <a:p>
          <a:pPr algn="ctr"/>
          <a:r>
            <a:rPr lang="en-GB" sz="2000" dirty="0">
              <a:latin typeface="+mj-lt"/>
            </a:rPr>
            <a:t>Low cost: From £107.03pw</a:t>
          </a:r>
        </a:p>
      </dgm:t>
    </dgm:pt>
    <dgm:pt modelId="{2FA21D39-5833-4840-A038-C4817B53F5EC}" type="parTrans" cxnId="{7B95BC2F-6538-4423-B116-97B3C40941D1}">
      <dgm:prSet/>
      <dgm:spPr/>
      <dgm:t>
        <a:bodyPr/>
        <a:lstStyle/>
        <a:p>
          <a:endParaRPr lang="en-GB"/>
        </a:p>
      </dgm:t>
    </dgm:pt>
    <dgm:pt modelId="{14BF0034-FAE9-4780-9238-1947EA26A758}" type="sibTrans" cxnId="{7B95BC2F-6538-4423-B116-97B3C40941D1}">
      <dgm:prSet/>
      <dgm:spPr/>
      <dgm:t>
        <a:bodyPr/>
        <a:lstStyle/>
        <a:p>
          <a:endParaRPr lang="en-GB"/>
        </a:p>
      </dgm:t>
    </dgm:pt>
    <dgm:pt modelId="{70C471B4-359F-4195-A2E6-BD8E86A6563F}" type="pres">
      <dgm:prSet presAssocID="{D4EA3312-2F84-46A1-A86A-48A49D269F0D}" presName="linear" presStyleCnt="0">
        <dgm:presLayoutVars>
          <dgm:animLvl val="lvl"/>
          <dgm:resizeHandles val="exact"/>
        </dgm:presLayoutVars>
      </dgm:prSet>
      <dgm:spPr/>
    </dgm:pt>
    <dgm:pt modelId="{93CE1E82-177C-4021-9C6F-5AAC1F8AAC0C}" type="pres">
      <dgm:prSet presAssocID="{B5890FF6-1CC0-4115-BF8F-A8D7C1FBB894}" presName="parentText" presStyleLbl="node1" presStyleIdx="0" presStyleCnt="4" custScaleY="91871" custLinFactY="59220" custLinFactNeighborY="10000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5A823344-9B74-425D-947D-7E20239A27DA}" type="pres">
      <dgm:prSet presAssocID="{6E37D17D-1817-4952-8D98-D0777BAEBB33}" presName="spacer" presStyleCnt="0"/>
      <dgm:spPr/>
    </dgm:pt>
    <dgm:pt modelId="{0D76B351-F704-4E89-AE15-E66C91A6418A}" type="pres">
      <dgm:prSet presAssocID="{DF347250-E60A-4A51-ABA3-C7BF883C3F63}" presName="parentText" presStyleLbl="node1" presStyleIdx="1" presStyleCnt="4" custScaleY="88867" custLinFactY="38382" custLinFactNeighborY="10000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AFC55375-0290-45C7-8DAF-EBBB5C50C472}" type="pres">
      <dgm:prSet presAssocID="{276AB4A4-FD42-4E9A-954D-D7309BE8C4AA}" presName="spacer" presStyleCnt="0"/>
      <dgm:spPr/>
    </dgm:pt>
    <dgm:pt modelId="{C8BBD7AC-F17F-4BA3-A181-AA0F7AA38292}" type="pres">
      <dgm:prSet presAssocID="{18DCCDFA-EC24-4ACA-B015-F1FD38CA533B}" presName="parentText" presStyleLbl="node1" presStyleIdx="2" presStyleCnt="4" custScaleY="88611" custLinFactY="22898" custLinFactNeighborY="10000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38DD1C31-A88F-4B72-8BEA-85E3A7F2FCD7}" type="pres">
      <dgm:prSet presAssocID="{C192538C-AE5B-49D1-8D74-406E87E08658}" presName="spacer" presStyleCnt="0"/>
      <dgm:spPr/>
    </dgm:pt>
    <dgm:pt modelId="{D166D881-B7B2-4144-9659-73DDF9566050}" type="pres">
      <dgm:prSet presAssocID="{9B996751-4603-4628-8EC5-D8124AECAA25}" presName="parentText" presStyleLbl="node1" presStyleIdx="3" presStyleCnt="4" custScaleY="89680" custLinFactY="7669" custLinFactNeighborY="100000">
        <dgm:presLayoutVars>
          <dgm:chMax val="0"/>
          <dgm:bulletEnabled val="1"/>
        </dgm:presLayoutVars>
      </dgm:prSet>
      <dgm:spPr>
        <a:prstGeom prst="rect">
          <a:avLst/>
        </a:prstGeom>
      </dgm:spPr>
    </dgm:pt>
  </dgm:ptLst>
  <dgm:cxnLst>
    <dgm:cxn modelId="{0108D303-D2A1-484A-AE3C-81B17FEE0EFC}" type="presOf" srcId="{DF347250-E60A-4A51-ABA3-C7BF883C3F63}" destId="{0D76B351-F704-4E89-AE15-E66C91A6418A}" srcOrd="0" destOrd="0" presId="urn:microsoft.com/office/officeart/2005/8/layout/vList2"/>
    <dgm:cxn modelId="{90BFAD14-4FB9-4437-9FC6-3F24241A904B}" type="presOf" srcId="{18DCCDFA-EC24-4ACA-B015-F1FD38CA533B}" destId="{C8BBD7AC-F17F-4BA3-A181-AA0F7AA38292}" srcOrd="0" destOrd="0" presId="urn:microsoft.com/office/officeart/2005/8/layout/vList2"/>
    <dgm:cxn modelId="{7B95BC2F-6538-4423-B116-97B3C40941D1}" srcId="{D4EA3312-2F84-46A1-A86A-48A49D269F0D}" destId="{9B996751-4603-4628-8EC5-D8124AECAA25}" srcOrd="3" destOrd="0" parTransId="{2FA21D39-5833-4840-A038-C4817B53F5EC}" sibTransId="{14BF0034-FAE9-4780-9238-1947EA26A758}"/>
    <dgm:cxn modelId="{2D85075E-0A6D-477C-ABA7-3A067A6B243B}" srcId="{D4EA3312-2F84-46A1-A86A-48A49D269F0D}" destId="{B5890FF6-1CC0-4115-BF8F-A8D7C1FBB894}" srcOrd="0" destOrd="0" parTransId="{32D244DC-E2A7-46CD-92FC-7655C735206A}" sibTransId="{6E37D17D-1817-4952-8D98-D0777BAEBB33}"/>
    <dgm:cxn modelId="{FA45798A-8E59-4C89-851D-44F3C2839134}" type="presOf" srcId="{9B996751-4603-4628-8EC5-D8124AECAA25}" destId="{D166D881-B7B2-4144-9659-73DDF9566050}" srcOrd="0" destOrd="0" presId="urn:microsoft.com/office/officeart/2005/8/layout/vList2"/>
    <dgm:cxn modelId="{EC8795A5-5A57-4FEC-9D7D-439B9682B2FD}" srcId="{D4EA3312-2F84-46A1-A86A-48A49D269F0D}" destId="{18DCCDFA-EC24-4ACA-B015-F1FD38CA533B}" srcOrd="2" destOrd="0" parTransId="{47898A62-15FB-435B-A223-8E1C7E89664D}" sibTransId="{C192538C-AE5B-49D1-8D74-406E87E08658}"/>
    <dgm:cxn modelId="{E2E194C6-E936-4C37-BA46-795A618CB6B8}" type="presOf" srcId="{D4EA3312-2F84-46A1-A86A-48A49D269F0D}" destId="{70C471B4-359F-4195-A2E6-BD8E86A6563F}" srcOrd="0" destOrd="0" presId="urn:microsoft.com/office/officeart/2005/8/layout/vList2"/>
    <dgm:cxn modelId="{CCE559E9-DC90-4D6F-9791-225E2EEF4B24}" type="presOf" srcId="{B5890FF6-1CC0-4115-BF8F-A8D7C1FBB894}" destId="{93CE1E82-177C-4021-9C6F-5AAC1F8AAC0C}" srcOrd="0" destOrd="0" presId="urn:microsoft.com/office/officeart/2005/8/layout/vList2"/>
    <dgm:cxn modelId="{F54CA3F7-0838-49D6-89F2-48B6F78FD687}" srcId="{D4EA3312-2F84-46A1-A86A-48A49D269F0D}" destId="{DF347250-E60A-4A51-ABA3-C7BF883C3F63}" srcOrd="1" destOrd="0" parTransId="{0EB504F8-0836-4BB9-B32B-4174AC4EF1B3}" sibTransId="{276AB4A4-FD42-4E9A-954D-D7309BE8C4AA}"/>
    <dgm:cxn modelId="{1755AF1F-ADFE-40A4-9405-11138CAD6029}" type="presParOf" srcId="{70C471B4-359F-4195-A2E6-BD8E86A6563F}" destId="{93CE1E82-177C-4021-9C6F-5AAC1F8AAC0C}" srcOrd="0" destOrd="0" presId="urn:microsoft.com/office/officeart/2005/8/layout/vList2"/>
    <dgm:cxn modelId="{1B4AAD22-FE8C-4078-BD8A-9A1B582AE2CD}" type="presParOf" srcId="{70C471B4-359F-4195-A2E6-BD8E86A6563F}" destId="{5A823344-9B74-425D-947D-7E20239A27DA}" srcOrd="1" destOrd="0" presId="urn:microsoft.com/office/officeart/2005/8/layout/vList2"/>
    <dgm:cxn modelId="{9082B9A8-E320-4DFA-8B00-FBD503E9FCD0}" type="presParOf" srcId="{70C471B4-359F-4195-A2E6-BD8E86A6563F}" destId="{0D76B351-F704-4E89-AE15-E66C91A6418A}" srcOrd="2" destOrd="0" presId="urn:microsoft.com/office/officeart/2005/8/layout/vList2"/>
    <dgm:cxn modelId="{3C25F85B-A7C2-48F5-BF30-5B27EF1D8ABE}" type="presParOf" srcId="{70C471B4-359F-4195-A2E6-BD8E86A6563F}" destId="{AFC55375-0290-45C7-8DAF-EBBB5C50C472}" srcOrd="3" destOrd="0" presId="urn:microsoft.com/office/officeart/2005/8/layout/vList2"/>
    <dgm:cxn modelId="{104C25D4-F036-4B0F-AFF6-A5486BDF8A5B}" type="presParOf" srcId="{70C471B4-359F-4195-A2E6-BD8E86A6563F}" destId="{C8BBD7AC-F17F-4BA3-A181-AA0F7AA38292}" srcOrd="4" destOrd="0" presId="urn:microsoft.com/office/officeart/2005/8/layout/vList2"/>
    <dgm:cxn modelId="{9C994437-32EC-4B57-8282-623846A09A89}" type="presParOf" srcId="{70C471B4-359F-4195-A2E6-BD8E86A6563F}" destId="{38DD1C31-A88F-4B72-8BEA-85E3A7F2FCD7}" srcOrd="5" destOrd="0" presId="urn:microsoft.com/office/officeart/2005/8/layout/vList2"/>
    <dgm:cxn modelId="{CA3C5368-17BA-434A-863C-EBFCDEA11E8C}" type="presParOf" srcId="{70C471B4-359F-4195-A2E6-BD8E86A6563F}" destId="{D166D881-B7B2-4144-9659-73DDF956605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EA3312-2F84-46A1-A86A-48A49D269F0D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17027906-98B9-446D-A1C8-64B0E3508264}">
      <dgm:prSet custT="1"/>
      <dgm:spPr>
        <a:solidFill>
          <a:srgbClr val="C26763"/>
        </a:solidFill>
      </dgm:spPr>
      <dgm:t>
        <a:bodyPr/>
        <a:lstStyle/>
        <a:p>
          <a:pPr algn="ctr"/>
          <a:r>
            <a:rPr lang="en-GB" sz="1800" dirty="0">
              <a:solidFill>
                <a:schemeClr val="bg1"/>
              </a:solidFill>
              <a:latin typeface="+mj-lt"/>
              <a:ea typeface="ＭＳ Ｐゴシック" pitchFamily="34" charset="-128"/>
            </a:rPr>
            <a:t>Sports Centre with 25m swimming pool, climbing wall, sports hall, playing fields, sports courts, and 100-station gym</a:t>
          </a:r>
        </a:p>
      </dgm:t>
    </dgm:pt>
    <dgm:pt modelId="{165A3D32-0CFB-4B1F-AD73-3BBDDD71BBA2}" type="parTrans" cxnId="{D7E812A9-B0F4-45DB-8B54-874385576B8D}">
      <dgm:prSet/>
      <dgm:spPr/>
      <dgm:t>
        <a:bodyPr/>
        <a:lstStyle/>
        <a:p>
          <a:endParaRPr lang="en-GB"/>
        </a:p>
      </dgm:t>
    </dgm:pt>
    <dgm:pt modelId="{E4829E59-78E0-4DFC-B8C7-6796ED2D0915}" type="sibTrans" cxnId="{D7E812A9-B0F4-45DB-8B54-874385576B8D}">
      <dgm:prSet/>
      <dgm:spPr/>
      <dgm:t>
        <a:bodyPr/>
        <a:lstStyle/>
        <a:p>
          <a:endParaRPr lang="en-GB"/>
        </a:p>
      </dgm:t>
    </dgm:pt>
    <dgm:pt modelId="{9D76051C-3567-44B4-9790-38C5B5D78E17}">
      <dgm:prSet custT="1"/>
      <dgm:spPr>
        <a:solidFill>
          <a:srgbClr val="C26763"/>
        </a:solidFill>
      </dgm:spPr>
      <dgm:t>
        <a:bodyPr/>
        <a:lstStyle/>
        <a:p>
          <a:pPr algn="ctr"/>
          <a:r>
            <a:rPr lang="en-GB" sz="1800" dirty="0">
              <a:solidFill>
                <a:schemeClr val="bg1"/>
              </a:solidFill>
              <a:latin typeface="+mj-lt"/>
              <a:ea typeface="ＭＳ Ｐゴシック" pitchFamily="34" charset="-128"/>
            </a:rPr>
            <a:t>Multi-faith Chaplaincy Centre, Prayer Rooms, Health Centre, Dentist, Pharmacy, and Pre-School Centre</a:t>
          </a:r>
        </a:p>
      </dgm:t>
    </dgm:pt>
    <dgm:pt modelId="{4D67F458-4A4F-4FF3-998E-93D9AF685E1B}" type="parTrans" cxnId="{E6520C6E-A11B-400A-A063-DAE06C27EE6A}">
      <dgm:prSet/>
      <dgm:spPr/>
      <dgm:t>
        <a:bodyPr/>
        <a:lstStyle/>
        <a:p>
          <a:endParaRPr lang="en-GB"/>
        </a:p>
      </dgm:t>
    </dgm:pt>
    <dgm:pt modelId="{2DF1A7E8-00C0-403A-BD68-5B3818CA41CE}" type="sibTrans" cxnId="{E6520C6E-A11B-400A-A063-DAE06C27EE6A}">
      <dgm:prSet/>
      <dgm:spPr/>
      <dgm:t>
        <a:bodyPr/>
        <a:lstStyle/>
        <a:p>
          <a:endParaRPr lang="en-GB"/>
        </a:p>
      </dgm:t>
    </dgm:pt>
    <dgm:pt modelId="{3E90D7D0-4100-42DB-A106-2489373EA137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ctr"/>
          <a:r>
            <a:rPr lang="en-GB" sz="1800" dirty="0">
              <a:solidFill>
                <a:schemeClr val="tx1"/>
              </a:solidFill>
              <a:latin typeface="+mj-lt"/>
              <a:ea typeface="ＭＳ Ｐゴシック" pitchFamily="34" charset="-128"/>
            </a:rPr>
            <a:t>Theatre, cinema and art gallery</a:t>
          </a:r>
        </a:p>
      </dgm:t>
    </dgm:pt>
    <dgm:pt modelId="{B70B6E26-5371-4C29-9D29-D338CD296794}" type="parTrans" cxnId="{253DFEB7-6526-4625-9A8F-A5BF8EDEF3F1}">
      <dgm:prSet/>
      <dgm:spPr/>
      <dgm:t>
        <a:bodyPr/>
        <a:lstStyle/>
        <a:p>
          <a:endParaRPr lang="en-GB"/>
        </a:p>
      </dgm:t>
    </dgm:pt>
    <dgm:pt modelId="{10F7ECCA-D12F-4360-9773-E5F4B3872425}" type="sibTrans" cxnId="{253DFEB7-6526-4625-9A8F-A5BF8EDEF3F1}">
      <dgm:prSet/>
      <dgm:spPr/>
      <dgm:t>
        <a:bodyPr/>
        <a:lstStyle/>
        <a:p>
          <a:endParaRPr lang="en-GB"/>
        </a:p>
      </dgm:t>
    </dgm:pt>
    <dgm:pt modelId="{06ADAF2C-FD73-433C-9BEE-F686560DD897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ctr"/>
          <a:r>
            <a:rPr lang="en-GB" sz="1800" dirty="0">
              <a:solidFill>
                <a:schemeClr val="tx1"/>
              </a:solidFill>
              <a:latin typeface="+mj-lt"/>
              <a:ea typeface="ＭＳ Ｐゴシック" pitchFamily="34" charset="-128"/>
            </a:rPr>
            <a:t>Post Office, banks, supermarkets, bookshop, hairdresser, plus many restaurants, caf</a:t>
          </a:r>
          <a:r>
            <a:rPr lang="en-GB" sz="1800" dirty="0">
              <a:solidFill>
                <a:schemeClr val="tx1"/>
              </a:solidFill>
              <a:ea typeface="ＭＳ Ｐゴシック" pitchFamily="34" charset="-128"/>
            </a:rPr>
            <a:t>é</a:t>
          </a:r>
          <a:r>
            <a:rPr lang="en-GB" sz="1800" dirty="0">
              <a:solidFill>
                <a:schemeClr val="tx1"/>
              </a:solidFill>
              <a:latin typeface="+mj-lt"/>
              <a:ea typeface="ＭＳ Ｐゴシック" pitchFamily="34" charset="-128"/>
            </a:rPr>
            <a:t>s and bars</a:t>
          </a:r>
        </a:p>
      </dgm:t>
    </dgm:pt>
    <dgm:pt modelId="{5C133B1C-F897-4307-990E-DA870CA1F279}" type="sibTrans" cxnId="{21FA9D76-6DF3-4990-AA0E-92328B5D2361}">
      <dgm:prSet/>
      <dgm:spPr/>
      <dgm:t>
        <a:bodyPr/>
        <a:lstStyle/>
        <a:p>
          <a:endParaRPr lang="en-GB"/>
        </a:p>
      </dgm:t>
    </dgm:pt>
    <dgm:pt modelId="{EAD6D014-8498-4DA5-8595-2E22BFCF853B}" type="parTrans" cxnId="{21FA9D76-6DF3-4990-AA0E-92328B5D2361}">
      <dgm:prSet/>
      <dgm:spPr/>
      <dgm:t>
        <a:bodyPr/>
        <a:lstStyle/>
        <a:p>
          <a:endParaRPr lang="en-GB"/>
        </a:p>
      </dgm:t>
    </dgm:pt>
    <dgm:pt modelId="{70C471B4-359F-4195-A2E6-BD8E86A6563F}" type="pres">
      <dgm:prSet presAssocID="{D4EA3312-2F84-46A1-A86A-48A49D269F0D}" presName="linear" presStyleCnt="0">
        <dgm:presLayoutVars>
          <dgm:animLvl val="lvl"/>
          <dgm:resizeHandles val="exact"/>
        </dgm:presLayoutVars>
      </dgm:prSet>
      <dgm:spPr/>
    </dgm:pt>
    <dgm:pt modelId="{B636B79D-570D-43AB-9623-B7D2300A85C9}" type="pres">
      <dgm:prSet presAssocID="{17027906-98B9-446D-A1C8-64B0E3508264}" presName="parentText" presStyleLbl="node1" presStyleIdx="0" presStyleCnt="4" custScaleY="106934" custLinFactY="20066" custLinFactNeighborY="10000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1C498DEE-FF64-47AF-B738-2F21364AFA48}" type="pres">
      <dgm:prSet presAssocID="{E4829E59-78E0-4DFC-B8C7-6796ED2D0915}" presName="spacer" presStyleCnt="0"/>
      <dgm:spPr/>
    </dgm:pt>
    <dgm:pt modelId="{F8DF4111-C865-4DDE-9C0B-C23349036FD5}" type="pres">
      <dgm:prSet presAssocID="{06ADAF2C-FD73-433C-9BEE-F686560DD897}" presName="parentText" presStyleLbl="node1" presStyleIdx="1" presStyleCnt="4" custScaleY="92731" custLinFactY="3875" custLinFactNeighborX="249" custLinFactNeighborY="10000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B86C8198-B08F-48A5-A3D0-C871AA3FBEA8}" type="pres">
      <dgm:prSet presAssocID="{5C133B1C-F897-4307-990E-DA870CA1F279}" presName="spacer" presStyleCnt="0"/>
      <dgm:spPr/>
    </dgm:pt>
    <dgm:pt modelId="{30D1A5D1-D8EF-4E8F-81DA-F6FDC73055A4}" type="pres">
      <dgm:prSet presAssocID="{9D76051C-3567-44B4-9790-38C5B5D78E17}" presName="parentText" presStyleLbl="node1" presStyleIdx="2" presStyleCnt="4" custScaleY="98340" custLinFactNeighborY="32043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7410BF1B-CE7D-4AF1-8A30-2FF888A3E1C7}" type="pres">
      <dgm:prSet presAssocID="{2DF1A7E8-00C0-403A-BD68-5B3818CA41CE}" presName="spacer" presStyleCnt="0"/>
      <dgm:spPr/>
    </dgm:pt>
    <dgm:pt modelId="{7BB9BBFF-1354-41A5-A460-B2689FA1291B}" type="pres">
      <dgm:prSet presAssocID="{3E90D7D0-4100-42DB-A106-2489373EA137}" presName="parentText" presStyleLbl="node1" presStyleIdx="3" presStyleCnt="4" custScaleY="85886" custLinFactNeighborY="-91714">
        <dgm:presLayoutVars>
          <dgm:chMax val="0"/>
          <dgm:bulletEnabled val="1"/>
        </dgm:presLayoutVars>
      </dgm:prSet>
      <dgm:spPr>
        <a:prstGeom prst="rect">
          <a:avLst/>
        </a:prstGeom>
      </dgm:spPr>
    </dgm:pt>
  </dgm:ptLst>
  <dgm:cxnLst>
    <dgm:cxn modelId="{BE4F8304-DB58-4BB7-B3E3-FAA3636A1B3A}" type="presOf" srcId="{D4EA3312-2F84-46A1-A86A-48A49D269F0D}" destId="{70C471B4-359F-4195-A2E6-BD8E86A6563F}" srcOrd="0" destOrd="0" presId="urn:microsoft.com/office/officeart/2005/8/layout/vList2"/>
    <dgm:cxn modelId="{8FD58021-7490-4ABA-B889-7DF12108AF13}" type="presOf" srcId="{06ADAF2C-FD73-433C-9BEE-F686560DD897}" destId="{F8DF4111-C865-4DDE-9C0B-C23349036FD5}" srcOrd="0" destOrd="0" presId="urn:microsoft.com/office/officeart/2005/8/layout/vList2"/>
    <dgm:cxn modelId="{EE3D0E42-734F-455C-87B1-EC3ACE3DA613}" type="presOf" srcId="{3E90D7D0-4100-42DB-A106-2489373EA137}" destId="{7BB9BBFF-1354-41A5-A460-B2689FA1291B}" srcOrd="0" destOrd="0" presId="urn:microsoft.com/office/officeart/2005/8/layout/vList2"/>
    <dgm:cxn modelId="{E6520C6E-A11B-400A-A063-DAE06C27EE6A}" srcId="{D4EA3312-2F84-46A1-A86A-48A49D269F0D}" destId="{9D76051C-3567-44B4-9790-38C5B5D78E17}" srcOrd="2" destOrd="0" parTransId="{4D67F458-4A4F-4FF3-998E-93D9AF685E1B}" sibTransId="{2DF1A7E8-00C0-403A-BD68-5B3818CA41CE}"/>
    <dgm:cxn modelId="{4294224E-6D75-416C-BB32-D5588EFA7F5A}" type="presOf" srcId="{9D76051C-3567-44B4-9790-38C5B5D78E17}" destId="{30D1A5D1-D8EF-4E8F-81DA-F6FDC73055A4}" srcOrd="0" destOrd="0" presId="urn:microsoft.com/office/officeart/2005/8/layout/vList2"/>
    <dgm:cxn modelId="{21FA9D76-6DF3-4990-AA0E-92328B5D2361}" srcId="{D4EA3312-2F84-46A1-A86A-48A49D269F0D}" destId="{06ADAF2C-FD73-433C-9BEE-F686560DD897}" srcOrd="1" destOrd="0" parTransId="{EAD6D014-8498-4DA5-8595-2E22BFCF853B}" sibTransId="{5C133B1C-F897-4307-990E-DA870CA1F279}"/>
    <dgm:cxn modelId="{931951A3-2F9E-4F36-B447-2047933D166B}" type="presOf" srcId="{17027906-98B9-446D-A1C8-64B0E3508264}" destId="{B636B79D-570D-43AB-9623-B7D2300A85C9}" srcOrd="0" destOrd="0" presId="urn:microsoft.com/office/officeart/2005/8/layout/vList2"/>
    <dgm:cxn modelId="{D7E812A9-B0F4-45DB-8B54-874385576B8D}" srcId="{D4EA3312-2F84-46A1-A86A-48A49D269F0D}" destId="{17027906-98B9-446D-A1C8-64B0E3508264}" srcOrd="0" destOrd="0" parTransId="{165A3D32-0CFB-4B1F-AD73-3BBDDD71BBA2}" sibTransId="{E4829E59-78E0-4DFC-B8C7-6796ED2D0915}"/>
    <dgm:cxn modelId="{253DFEB7-6526-4625-9A8F-A5BF8EDEF3F1}" srcId="{D4EA3312-2F84-46A1-A86A-48A49D269F0D}" destId="{3E90D7D0-4100-42DB-A106-2489373EA137}" srcOrd="3" destOrd="0" parTransId="{B70B6E26-5371-4C29-9D29-D338CD296794}" sibTransId="{10F7ECCA-D12F-4360-9773-E5F4B3872425}"/>
    <dgm:cxn modelId="{A89CFF2C-57E2-4E1E-BCF5-5F71BA2B9CC5}" type="presParOf" srcId="{70C471B4-359F-4195-A2E6-BD8E86A6563F}" destId="{B636B79D-570D-43AB-9623-B7D2300A85C9}" srcOrd="0" destOrd="0" presId="urn:microsoft.com/office/officeart/2005/8/layout/vList2"/>
    <dgm:cxn modelId="{C0A5CCBA-A2C4-4F77-B40F-46168B59A0E5}" type="presParOf" srcId="{70C471B4-359F-4195-A2E6-BD8E86A6563F}" destId="{1C498DEE-FF64-47AF-B738-2F21364AFA48}" srcOrd="1" destOrd="0" presId="urn:microsoft.com/office/officeart/2005/8/layout/vList2"/>
    <dgm:cxn modelId="{6B82011C-6B60-49B9-8048-F761D257AFF5}" type="presParOf" srcId="{70C471B4-359F-4195-A2E6-BD8E86A6563F}" destId="{F8DF4111-C865-4DDE-9C0B-C23349036FD5}" srcOrd="2" destOrd="0" presId="urn:microsoft.com/office/officeart/2005/8/layout/vList2"/>
    <dgm:cxn modelId="{26983B2A-692D-4F32-9344-7489616610F9}" type="presParOf" srcId="{70C471B4-359F-4195-A2E6-BD8E86A6563F}" destId="{B86C8198-B08F-48A5-A3D0-C871AA3FBEA8}" srcOrd="3" destOrd="0" presId="urn:microsoft.com/office/officeart/2005/8/layout/vList2"/>
    <dgm:cxn modelId="{B747A712-D792-4383-85A7-0971DB935731}" type="presParOf" srcId="{70C471B4-359F-4195-A2E6-BD8E86A6563F}" destId="{30D1A5D1-D8EF-4E8F-81DA-F6FDC73055A4}" srcOrd="4" destOrd="0" presId="urn:microsoft.com/office/officeart/2005/8/layout/vList2"/>
    <dgm:cxn modelId="{3DCC6A9E-2654-477F-B884-DB8F62B12598}" type="presParOf" srcId="{70C471B4-359F-4195-A2E6-BD8E86A6563F}" destId="{7410BF1B-CE7D-4AF1-8A30-2FF888A3E1C7}" srcOrd="5" destOrd="0" presId="urn:microsoft.com/office/officeart/2005/8/layout/vList2"/>
    <dgm:cxn modelId="{257E585C-17B4-4DC5-AC4B-64A2D6D956BF}" type="presParOf" srcId="{70C471B4-359F-4195-A2E6-BD8E86A6563F}" destId="{7BB9BBFF-1354-41A5-A460-B2689FA1291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E1E82-177C-4021-9C6F-5AAC1F8AAC0C}">
      <dsp:nvSpPr>
        <dsp:cNvPr id="0" name=""/>
        <dsp:cNvSpPr/>
      </dsp:nvSpPr>
      <dsp:spPr>
        <a:xfrm>
          <a:off x="0" y="1172635"/>
          <a:ext cx="4350230" cy="1117886"/>
        </a:xfrm>
        <a:prstGeom prst="rect">
          <a:avLst/>
        </a:prstGeom>
        <a:solidFill>
          <a:srgbClr val="EDEDE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dirty="0">
              <a:solidFill>
                <a:schemeClr val="tx1"/>
              </a:solidFill>
              <a:latin typeface="+mj-lt"/>
            </a:rPr>
            <a:t>Self-catering or catered accommodation available</a:t>
          </a:r>
        </a:p>
      </dsp:txBody>
      <dsp:txXfrm>
        <a:off x="0" y="1172635"/>
        <a:ext cx="4350230" cy="1117886"/>
      </dsp:txXfrm>
    </dsp:sp>
    <dsp:sp modelId="{0D76B351-F704-4E89-AE15-E66C91A6418A}">
      <dsp:nvSpPr>
        <dsp:cNvPr id="0" name=""/>
        <dsp:cNvSpPr/>
      </dsp:nvSpPr>
      <dsp:spPr>
        <a:xfrm>
          <a:off x="0" y="2224164"/>
          <a:ext cx="4350230" cy="1081333"/>
        </a:xfrm>
        <a:prstGeom prst="rect">
          <a:avLst/>
        </a:prstGeom>
        <a:solidFill>
          <a:srgbClr val="BAB6A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+mj-lt"/>
            </a:rPr>
            <a:t>National Student Housing Awards 2019: Winner (Best University Halls)</a:t>
          </a:r>
        </a:p>
      </dsp:txBody>
      <dsp:txXfrm>
        <a:off x="0" y="2224164"/>
        <a:ext cx="4350230" cy="1081333"/>
      </dsp:txXfrm>
    </dsp:sp>
    <dsp:sp modelId="{C8BBD7AC-F17F-4BA3-A181-AA0F7AA38292}">
      <dsp:nvSpPr>
        <dsp:cNvPr id="0" name=""/>
        <dsp:cNvSpPr/>
      </dsp:nvSpPr>
      <dsp:spPr>
        <a:xfrm>
          <a:off x="0" y="3304288"/>
          <a:ext cx="4350230" cy="1078218"/>
        </a:xfrm>
        <a:prstGeom prst="rect">
          <a:avLst/>
        </a:prstGeom>
        <a:solidFill>
          <a:srgbClr val="EDEDE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dirty="0">
              <a:solidFill>
                <a:schemeClr val="tx1"/>
              </a:solidFill>
              <a:latin typeface="+mj-lt"/>
            </a:rPr>
            <a:t>Safe and secure environment</a:t>
          </a:r>
        </a:p>
      </dsp:txBody>
      <dsp:txXfrm>
        <a:off x="0" y="3304288"/>
        <a:ext cx="4350230" cy="1078218"/>
      </dsp:txXfrm>
    </dsp:sp>
    <dsp:sp modelId="{D166D881-B7B2-4144-9659-73DDF9566050}">
      <dsp:nvSpPr>
        <dsp:cNvPr id="0" name=""/>
        <dsp:cNvSpPr/>
      </dsp:nvSpPr>
      <dsp:spPr>
        <a:xfrm>
          <a:off x="0" y="4368730"/>
          <a:ext cx="4350230" cy="1091226"/>
        </a:xfrm>
        <a:prstGeom prst="rect">
          <a:avLst/>
        </a:prstGeom>
        <a:solidFill>
          <a:srgbClr val="BAB6A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+mj-lt"/>
            </a:rPr>
            <a:t>Low cost: From £107.03pw</a:t>
          </a:r>
        </a:p>
      </dsp:txBody>
      <dsp:txXfrm>
        <a:off x="0" y="4368730"/>
        <a:ext cx="4350230" cy="10912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36B79D-570D-43AB-9623-B7D2300A85C9}">
      <dsp:nvSpPr>
        <dsp:cNvPr id="0" name=""/>
        <dsp:cNvSpPr/>
      </dsp:nvSpPr>
      <dsp:spPr>
        <a:xfrm>
          <a:off x="0" y="441639"/>
          <a:ext cx="4597638" cy="1301172"/>
        </a:xfrm>
        <a:prstGeom prst="rect">
          <a:avLst/>
        </a:prstGeom>
        <a:solidFill>
          <a:srgbClr val="C2676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  <a:latin typeface="+mj-lt"/>
              <a:ea typeface="ＭＳ Ｐゴシック" pitchFamily="34" charset="-128"/>
            </a:rPr>
            <a:t>Sports Centre with 25m swimming pool, climbing wall, sports hall, playing fields, sports courts, and 100-station gym</a:t>
          </a:r>
        </a:p>
      </dsp:txBody>
      <dsp:txXfrm>
        <a:off x="0" y="441639"/>
        <a:ext cx="4597638" cy="1301172"/>
      </dsp:txXfrm>
    </dsp:sp>
    <dsp:sp modelId="{F8DF4111-C865-4DDE-9C0B-C23349036FD5}">
      <dsp:nvSpPr>
        <dsp:cNvPr id="0" name=""/>
        <dsp:cNvSpPr/>
      </dsp:nvSpPr>
      <dsp:spPr>
        <a:xfrm>
          <a:off x="0" y="1733000"/>
          <a:ext cx="4597638" cy="1128350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  <a:latin typeface="+mj-lt"/>
              <a:ea typeface="ＭＳ Ｐゴシック" pitchFamily="34" charset="-128"/>
            </a:rPr>
            <a:t>Post Office, banks, supermarkets, bookshop, hairdresser, plus many restaurants, caf</a:t>
          </a:r>
          <a:r>
            <a:rPr lang="en-GB" sz="1800" kern="1200" dirty="0">
              <a:solidFill>
                <a:schemeClr val="tx1"/>
              </a:solidFill>
              <a:ea typeface="ＭＳ Ｐゴシック" pitchFamily="34" charset="-128"/>
            </a:rPr>
            <a:t>é</a:t>
          </a:r>
          <a:r>
            <a:rPr lang="en-GB" sz="1800" kern="1200" dirty="0">
              <a:solidFill>
                <a:schemeClr val="tx1"/>
              </a:solidFill>
              <a:latin typeface="+mj-lt"/>
              <a:ea typeface="ＭＳ Ｐゴシック" pitchFamily="34" charset="-128"/>
            </a:rPr>
            <a:t>s and bars</a:t>
          </a:r>
        </a:p>
      </dsp:txBody>
      <dsp:txXfrm>
        <a:off x="0" y="1733000"/>
        <a:ext cx="4597638" cy="1128350"/>
      </dsp:txXfrm>
    </dsp:sp>
    <dsp:sp modelId="{30D1A5D1-D8EF-4E8F-81DA-F6FDC73055A4}">
      <dsp:nvSpPr>
        <dsp:cNvPr id="0" name=""/>
        <dsp:cNvSpPr/>
      </dsp:nvSpPr>
      <dsp:spPr>
        <a:xfrm>
          <a:off x="0" y="2874184"/>
          <a:ext cx="4597638" cy="1196601"/>
        </a:xfrm>
        <a:prstGeom prst="rect">
          <a:avLst/>
        </a:prstGeom>
        <a:solidFill>
          <a:srgbClr val="C2676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  <a:latin typeface="+mj-lt"/>
              <a:ea typeface="ＭＳ Ｐゴシック" pitchFamily="34" charset="-128"/>
            </a:rPr>
            <a:t>Multi-faith Chaplaincy Centre, Prayer Rooms, Health Centre, Dentist, Pharmacy, and Pre-School Centre</a:t>
          </a:r>
        </a:p>
      </dsp:txBody>
      <dsp:txXfrm>
        <a:off x="0" y="2874184"/>
        <a:ext cx="4597638" cy="1196601"/>
      </dsp:txXfrm>
    </dsp:sp>
    <dsp:sp modelId="{7BB9BBFF-1354-41A5-A460-B2689FA1291B}">
      <dsp:nvSpPr>
        <dsp:cNvPr id="0" name=""/>
        <dsp:cNvSpPr/>
      </dsp:nvSpPr>
      <dsp:spPr>
        <a:xfrm>
          <a:off x="0" y="4026312"/>
          <a:ext cx="4597638" cy="1045060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  <a:latin typeface="+mj-lt"/>
              <a:ea typeface="ＭＳ Ｐゴシック" pitchFamily="34" charset="-128"/>
            </a:rPr>
            <a:t>Theatre, cinema and art gallery</a:t>
          </a:r>
        </a:p>
      </dsp:txBody>
      <dsp:txXfrm>
        <a:off x="0" y="4026312"/>
        <a:ext cx="4597638" cy="10450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CDB6F-9360-4AC5-A1A4-B746F8B27D7E}" type="datetimeFigureOut">
              <a:rPr lang="en-GB" smtClean="0"/>
              <a:pPr/>
              <a:t>11/03/2021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8AF62-0413-459D-A055-9BD345497D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1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w0ytxfFjzw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052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313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Worth mentioning that</a:t>
            </a:r>
            <a:r>
              <a:rPr lang="en-GB" baseline="0" dirty="0"/>
              <a:t> the cost of living in Lancaster is generally cheaper than most other cities- I’ll cover this in more detail later!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896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few of my </a:t>
            </a:r>
            <a:r>
              <a:rPr lang="en-US" dirty="0" err="1"/>
              <a:t>favourite</a:t>
            </a:r>
            <a:r>
              <a:rPr lang="en-US" dirty="0"/>
              <a:t> things in Lancaster. Clockwise top left: Atkinson’s coffee shop; the White Cross on the canal; The Dukes</a:t>
            </a:r>
            <a:r>
              <a:rPr lang="en-US" baseline="0" dirty="0"/>
              <a:t> independent cinema &amp; theatre</a:t>
            </a:r>
            <a:r>
              <a:rPr lang="en-US" dirty="0"/>
              <a:t>; Ashton memorial in Williamson Park.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484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Founded in 1964.</a:t>
            </a:r>
          </a:p>
          <a:p>
            <a:r>
              <a:rPr lang="en-GB" dirty="0"/>
              <a:t>13,700 students- 70% UG, 30%</a:t>
            </a:r>
            <a:r>
              <a:rPr lang="en-GB" baseline="0" dirty="0"/>
              <a:t> PG </a:t>
            </a:r>
          </a:p>
          <a:p>
            <a:r>
              <a:rPr lang="en-GB" baseline="0" dirty="0"/>
              <a:t>Bachelors, Masters and PhD programmes. Taught and research Masters.</a:t>
            </a:r>
            <a:endParaRPr lang="en-GB" dirty="0"/>
          </a:p>
          <a:p>
            <a:r>
              <a:rPr lang="en-GB" dirty="0"/>
              <a:t>280 undergraduate</a:t>
            </a:r>
            <a:r>
              <a:rPr lang="en-GB" baseline="0" dirty="0"/>
              <a:t> programmes</a:t>
            </a:r>
          </a:p>
          <a:p>
            <a:r>
              <a:rPr lang="en-GB" baseline="0" dirty="0"/>
              <a:t>222 postgraduate taught programmes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610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560</a:t>
            </a:r>
            <a:r>
              <a:rPr lang="en-GB" baseline="0" dirty="0"/>
              <a:t> acre campus. Fifteen minute bus journey from the centre of town. My commute is 20 minutes- leave the house at 7.55 and be in work at 8.15!</a:t>
            </a:r>
          </a:p>
          <a:p>
            <a:endParaRPr lang="en-GB" baseline="0" dirty="0"/>
          </a:p>
          <a:p>
            <a:r>
              <a:rPr lang="en-GB" baseline="0" dirty="0"/>
              <a:t>Morecambe Bay, south Lake District at the top.</a:t>
            </a:r>
          </a:p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602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/>
              <a:t>Four faculties- obviously, we’re most interested in the top left, but you’ll be in a community of students across departments. We’re not just a management school! Visit seminars, research symposia,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254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304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League tables can't tell you everything about a university, but they're a good place to start. Out of over 120 UK Universities, we are consistently in the top ten and are ranked 8</a:t>
            </a:r>
            <a:r>
              <a:rPr lang="en-GB" baseline="30000" dirty="0"/>
              <a:t>th</a:t>
            </a:r>
            <a:r>
              <a:rPr lang="en-GB" dirty="0"/>
              <a:t> overall</a:t>
            </a:r>
            <a:r>
              <a:rPr lang="en-GB" baseline="0" dirty="0"/>
              <a:t> in the Good University Guide 2020</a:t>
            </a:r>
            <a:endParaRPr lang="en-GB" dirty="0"/>
          </a:p>
          <a:p>
            <a:endParaRPr lang="en-GB" dirty="0"/>
          </a:p>
          <a:p>
            <a:r>
              <a:rPr lang="en-GB" dirty="0"/>
              <a:t>Lancaster was also been named University of the Year by The Times and The Sunday Times Good University Guide 2018.</a:t>
            </a:r>
            <a:r>
              <a:rPr lang="en-GB" baseline="0" dirty="0"/>
              <a:t> </a:t>
            </a:r>
            <a:r>
              <a:rPr lang="en-GB" dirty="0"/>
              <a:t>It has also taken the top spot for Best Campus University and Best University in the North West.</a:t>
            </a:r>
            <a:r>
              <a:rPr lang="en-GB" baseline="0" dirty="0"/>
              <a:t> </a:t>
            </a:r>
            <a:r>
              <a:rPr lang="en-GB" dirty="0"/>
              <a:t>“In the 19 years of our University of the Year awards, there has rarely been a more clear-cut winner.”</a:t>
            </a:r>
          </a:p>
          <a:p>
            <a:endParaRPr lang="en-GB" dirty="0"/>
          </a:p>
          <a:p>
            <a:r>
              <a:rPr lang="en-GB" dirty="0"/>
              <a:t>Times</a:t>
            </a:r>
            <a:r>
              <a:rPr lang="en-GB" baseline="0" dirty="0"/>
              <a:t> International University of the Year 2020- Few universities can match Lancaster's record for exporting British higher education to the world, while at the same time offering opportunities to their UK-based students to incorporate a global learning experience within their degree programmes. Our International University of the Year award is designed to recognise both achievements and Lancaster stood out in a crowded marketplace.”</a:t>
            </a:r>
            <a:endParaRPr lang="en-GB" dirty="0"/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NSS results- consistently</a:t>
            </a:r>
            <a:r>
              <a:rPr lang="en-GB" baseline="0" dirty="0"/>
              <a:t> good performance, which also puts us in the top ten of non-specialist universities.</a:t>
            </a:r>
            <a:endParaRPr lang="en-GB" dirty="0"/>
          </a:p>
          <a:p>
            <a:endParaRPr lang="en-GB" dirty="0"/>
          </a:p>
          <a:p>
            <a:r>
              <a:rPr lang="en-GB" dirty="0"/>
              <a:t>We have</a:t>
            </a:r>
            <a:r>
              <a:rPr lang="en-GB" baseline="0" dirty="0"/>
              <a:t> won awards for our facilities. For example, b</a:t>
            </a:r>
            <a:r>
              <a:rPr lang="en-GB" dirty="0"/>
              <a:t>est university</a:t>
            </a:r>
            <a:r>
              <a:rPr lang="en-GB" baseline="0" dirty="0"/>
              <a:t> accommodation which I will talk about a little later.</a:t>
            </a:r>
            <a:endParaRPr lang="en-GB" dirty="0"/>
          </a:p>
          <a:p>
            <a:endParaRPr lang="en-GB" dirty="0"/>
          </a:p>
          <a:p>
            <a:r>
              <a:rPr lang="en-GB" dirty="0"/>
              <a:t>QS World University Rankings 2019 placed us in the top 100 for Accounting and Finance, Business and Management and </a:t>
            </a:r>
            <a:r>
              <a:rPr lang="en-GB" dirty="0">
                <a:effectLst/>
              </a:rPr>
              <a:t>Statistics and Operational Research.</a:t>
            </a:r>
          </a:p>
          <a:p>
            <a:endParaRPr lang="en-GB" dirty="0">
              <a:effectLst/>
            </a:endParaRPr>
          </a:p>
          <a:p>
            <a:r>
              <a:rPr lang="en-GB" dirty="0"/>
              <a:t>The Lancaster MBA was ranked 1</a:t>
            </a:r>
            <a:r>
              <a:rPr lang="en-GB" baseline="30000" dirty="0"/>
              <a:t>st</a:t>
            </a:r>
            <a:r>
              <a:rPr lang="en-GB" baseline="0" dirty="0"/>
              <a:t> in the world for corporate strategy and 10</a:t>
            </a:r>
            <a:r>
              <a:rPr lang="en-GB" baseline="30000" dirty="0"/>
              <a:t>th</a:t>
            </a:r>
            <a:r>
              <a:rPr lang="en-GB" baseline="0" dirty="0"/>
              <a:t> in the world for value for money. Financial Times 2018 Top Global Full-time MBA Programmes</a:t>
            </a:r>
            <a:endParaRPr lang="en-GB" dirty="0"/>
          </a:p>
          <a:p>
            <a:endParaRPr lang="en-GB" dirty="0"/>
          </a:p>
          <a:p>
            <a:r>
              <a:rPr lang="en-GB" dirty="0"/>
              <a:t>Our MSc in Finance was ranked 5th in the UK and 29th in the world in the Financial</a:t>
            </a:r>
            <a:r>
              <a:rPr lang="en-GB" baseline="0" dirty="0"/>
              <a:t> Times Global Masters rankings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528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AACSB - The leading American business school accreditation body, becoming global in its reach, which has accredited all of the USA's top business schools such as Harvard, Stanford and Wharton among others.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EQUIS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leading European business school accreditation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kitemark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managed by the European Foundation for Management Development (EFMD). The key focus includes internationalisation and strong organisational relationships.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AMBA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association of MBAs, although UK-based in its origins, is the only accreditation body to focus on MBA programmes around the world. Our MBA, Executive MBA and MSc Management are all AMBA accredited.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Small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business charter -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SBC is an award for the UK’s world-class business schools, celebrating those that play an effective role in supporting small businesses, local economies and student entrepreneurship and the impact they make.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846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I’m actually in</a:t>
            </a:r>
            <a:r>
              <a:rPr lang="en-GB" baseline="0" dirty="0"/>
              <a:t> this video- see if you can spot me!</a:t>
            </a:r>
          </a:p>
          <a:p>
            <a:endParaRPr lang="en-GB" baseline="0" dirty="0"/>
          </a:p>
          <a:p>
            <a:r>
              <a:rPr lang="en-GB" dirty="0">
                <a:hlinkClick r:id="rId3"/>
              </a:rPr>
              <a:t>https://www.youtube.com/watch?v=iw0ytxfFjzw</a:t>
            </a:r>
            <a:endParaRPr lang="en-GB" baseline="0" dirty="0"/>
          </a:p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39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Entrepreneurs in residence</a:t>
            </a:r>
            <a:r>
              <a:rPr lang="en-GB" baseline="0" dirty="0"/>
              <a:t> scheme- link up with local entrepreneurs.</a:t>
            </a:r>
          </a:p>
          <a:p>
            <a:endParaRPr lang="en-GB" baseline="0" dirty="0"/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 student has access to a specialist Business Management Careers Coach and attends sessions on CVs and teamwork.</a:t>
            </a:r>
            <a:endParaRPr lang="en-GB" baseline="0" dirty="0"/>
          </a:p>
          <a:p>
            <a:endParaRPr lang="en-GB" baseline="0" dirty="0"/>
          </a:p>
          <a:p>
            <a:r>
              <a:rPr lang="en-GB" dirty="0"/>
              <a:t>Lancaster University is 3rd in the UK for employment prospects – The Times and Sunday Times 2019.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Multiple award-winning: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80" charset="0"/>
              </a:rPr>
              <a:t>won</a:t>
            </a:r>
            <a:r>
              <a:rPr lang="en-GB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80" charset="0"/>
              </a:rPr>
              <a:t> the </a:t>
            </a:r>
            <a:r>
              <a:rPr lang="en-GB" baseline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80" charset="0"/>
              </a:rPr>
              <a:t>Abintegro</a:t>
            </a:r>
            <a:r>
              <a:rPr lang="en-GB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80" charset="0"/>
              </a:rPr>
              <a:t> 2019 overall award for developing digital employability skills,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80" charset="0"/>
              </a:rPr>
              <a:t>recognising the work undertaken by the Careers Team in developing bespoke digital employability resources.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119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1548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/>
              <a:t>Lancaster has a collegiate system. All students are members of a college- a kind of university within the university. Regular events, coffee mornings, 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5708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3056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Management School-specific/careers</a:t>
            </a:r>
            <a:r>
              <a:rPr lang="en-GB" baseline="0" dirty="0"/>
              <a:t> focused societies: Advertising Society, Finance society, Consulting.</a:t>
            </a:r>
          </a:p>
          <a:p>
            <a:endParaRPr lang="en-GB" baseline="0" dirty="0"/>
          </a:p>
          <a:p>
            <a:r>
              <a:rPr lang="en-GB" baseline="0" dirty="0"/>
              <a:t>Wide range of sports related societies, covering pretty much every sport you can name- from archery to yoga! We also have a dedicated Harry Potter Society, and I’ve included something close to my heart- student radio!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8198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Sports</a:t>
            </a:r>
            <a:r>
              <a:rPr lang="en-GB" baseline="0" dirty="0"/>
              <a:t> Centre is currently having an extension built-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1347m</a:t>
            </a:r>
            <a:r>
              <a:rPr lang="en-GB" sz="1200" b="0" i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Due to complete spring 2020. Adds basketball court, eight badminton courts.</a:t>
            </a:r>
            <a:endParaRPr lang="en-GB" dirty="0"/>
          </a:p>
          <a:p>
            <a:endParaRPr lang="en-GB" dirty="0"/>
          </a:p>
          <a:p>
            <a:r>
              <a:rPr lang="en-GB" dirty="0"/>
              <a:t>My favourite</a:t>
            </a:r>
            <a:r>
              <a:rPr lang="en-GB" baseline="0" dirty="0"/>
              <a:t> restaurant- Sultan’s. Amazing curry, and also great halloumi wraps. Best place on campus for coffee is </a:t>
            </a:r>
            <a:r>
              <a:rPr lang="en-GB" baseline="0" dirty="0" err="1"/>
              <a:t>Pizzetta</a:t>
            </a:r>
            <a:r>
              <a:rPr lang="en-GB" baseline="0" dirty="0"/>
              <a:t>- it’s a pizza restaurant that has amazing coffee!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4864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Hopefully I’ve persuaded you that Lancaster’s a great university- so let’s talk about the details of what you can study at Lancaster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Fees are set centrally by the UK Government.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0632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B2AA"/>
              </a:buClr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Calibri" pitchFamily="34" charset="0"/>
                <a:cs typeface="Arial" panose="020B0604020202020204" pitchFamily="34" charset="0"/>
              </a:rPr>
              <a:t>Entry Requirements: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We do also accept</a:t>
            </a:r>
            <a:r>
              <a:rPr lang="en-GB" baseline="0" dirty="0"/>
              <a:t> </a:t>
            </a:r>
            <a:r>
              <a:rPr lang="en-GB" baseline="0" dirty="0" err="1"/>
              <a:t>iBTOEFL</a:t>
            </a:r>
            <a:r>
              <a:rPr lang="en-GB" baseline="0" dirty="0"/>
              <a:t>, Pearson Test of English or CPE- see website for grade boundaries.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1535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B2AA"/>
              </a:buClr>
              <a:buSzPct val="88000"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 pitchFamily="34" charset="0"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B2AA"/>
              </a:buClr>
              <a:buSzPct val="88000"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Calibri" pitchFamily="34" charset="0"/>
                <a:cs typeface="Arial" panose="020B0604020202020204" pitchFamily="34" charset="0"/>
              </a:rPr>
              <a:t>Transcripts/diplomas must be officially translated and marked as such.</a:t>
            </a:r>
            <a:endParaRPr kumimoji="0" lang="en-GB" sz="1200" b="0" i="0" u="none" strike="noStrike" kern="0" cap="none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2970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4109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B2AA"/>
              </a:buClr>
              <a:buSzPct val="88000"/>
              <a:defRPr/>
            </a:pPr>
            <a:endParaRPr kumimoji="0" lang="en-GB" sz="1200" b="0" i="0" u="none" strike="noStrike" kern="0" cap="none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5396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B2AA"/>
              </a:buClr>
              <a:buSzPct val="88000"/>
              <a:defRPr/>
            </a:pPr>
            <a:endParaRPr kumimoji="0" lang="en-GB" sz="1200" b="0" i="0" u="none" strike="noStrike" kern="0" cap="none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166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3234022" y="3660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6094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084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02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3234022" y="3660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350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9233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6218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2699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2" y="3879"/>
            <a:ext cx="9132955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2" y="3879"/>
            <a:ext cx="9132955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3221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tiff"/><Relationship Id="rId4" Type="http://schemas.openxmlformats.org/officeDocument/2006/relationships/image" Target="../media/image10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hyperlink" Target="https://www.youtube.com/watch?v=9xze9vf0xp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3.jpeg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iw0ytxfFjzw" TargetMode="External"/><Relationship Id="rId5" Type="http://schemas.openxmlformats.org/officeDocument/2006/relationships/image" Target="../media/image25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ing.com/images/search?q=ey+logo&amp;view=detailv2&amp;&amp;id=5BADA0902F6947C0FB438CA8B16BC4D0CE099DA2&amp;selectedIndex=6&amp;ccid=vI0g%2bFXq&amp;simid=607987698939137412&amp;thid=OIP.Mbc8d20f855eab045cfc340419884538dH0" TargetMode="External"/><Relationship Id="rId13" Type="http://schemas.openxmlformats.org/officeDocument/2006/relationships/image" Target="../media/image32.jpeg"/><Relationship Id="rId3" Type="http://schemas.openxmlformats.org/officeDocument/2006/relationships/image" Target="../media/image3.jpeg"/><Relationship Id="rId7" Type="http://schemas.openxmlformats.org/officeDocument/2006/relationships/image" Target="../media/image28.jpeg"/><Relationship Id="rId12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bing.com/images/search?q=unilever+logo&amp;view=detailv2&amp;&amp;id=D5A0DE223EEAA0F930784B5B8DF224D3C628F8B6&amp;selectedIndex=0&amp;ccid=nennvUcd&amp;simid=608025039381465987&amp;thid=OIP.M9de9e7bd471d052a03bee641aa84b2cco0" TargetMode="External"/><Relationship Id="rId11" Type="http://schemas.openxmlformats.org/officeDocument/2006/relationships/image" Target="../media/image30.jpeg"/><Relationship Id="rId5" Type="http://schemas.openxmlformats.org/officeDocument/2006/relationships/image" Target="../media/image27.jpeg"/><Relationship Id="rId10" Type="http://schemas.openxmlformats.org/officeDocument/2006/relationships/hyperlink" Target="http://www.bing.com/images/search?q=johnson+%26+johnson+logo&amp;view=detailv2&amp;&amp;id=DE896542FDCCD652ED8AF11A5F341990735F789C&amp;selectedIndex=1&amp;ccid=CKqsmfvG&amp;simid=608031675105217307&amp;thid=OIP.M08aaac99fbc6d0def50e286acb60ec3dH0" TargetMode="External"/><Relationship Id="rId4" Type="http://schemas.openxmlformats.org/officeDocument/2006/relationships/image" Target="../media/image26.png"/><Relationship Id="rId9" Type="http://schemas.openxmlformats.org/officeDocument/2006/relationships/image" Target="../media/image29.jpeg"/><Relationship Id="rId1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37.png"/><Relationship Id="rId5" Type="http://schemas.openxmlformats.org/officeDocument/2006/relationships/diagramData" Target="../diagrams/data1.xml"/><Relationship Id="rId10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microsoft.com/office/2007/relationships/diagramDrawing" Target="../diagrams/drawing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50.png"/><Relationship Id="rId3" Type="http://schemas.openxmlformats.org/officeDocument/2006/relationships/image" Target="../media/image3.jpe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pn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hyperlink" Target="https://www.lancaster.ac.uk/student-and-education-services/money/budgeting/living-costs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51520" y="1196752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3995939" y="1281053"/>
            <a:ext cx="4752526" cy="13286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000" dirty="0">
                <a:solidFill>
                  <a:srgbClr val="555656"/>
                </a:solidFill>
                <a:latin typeface="Lexia"/>
                <a:cs typeface="Lexia"/>
              </a:rPr>
              <a:t>Lancaster University Management School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73504" y="3247984"/>
            <a:ext cx="529045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000" dirty="0">
                <a:solidFill>
                  <a:srgbClr val="555656"/>
                </a:solidFill>
                <a:latin typeface="Lexia" panose="02060503040202020203" pitchFamily="18" charset="0"/>
              </a:rPr>
              <a:t>Mathew Pitts</a:t>
            </a:r>
          </a:p>
          <a:p>
            <a:pPr algn="ctr">
              <a:spcBef>
                <a:spcPts val="0"/>
              </a:spcBef>
            </a:pPr>
            <a:r>
              <a:rPr lang="en-US" sz="1600" dirty="0">
                <a:solidFill>
                  <a:srgbClr val="555656"/>
                </a:solidFill>
                <a:latin typeface="Lexia" panose="02060503040202020203" pitchFamily="18" charset="0"/>
              </a:rPr>
              <a:t>International Partnerships Officer</a:t>
            </a:r>
            <a:endParaRPr lang="en-US" dirty="0">
              <a:solidFill>
                <a:srgbClr val="555656"/>
              </a:solidFill>
              <a:latin typeface="Lexia" panose="02060503040202020203" pitchFamily="18" charset="0"/>
            </a:endParaRP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rgbClr val="555656"/>
              </a:solidFill>
              <a:latin typeface="Lexia" panose="02060503040202020203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sz="2000" dirty="0">
                <a:solidFill>
                  <a:srgbClr val="555656"/>
                </a:solidFill>
                <a:latin typeface="Lexia" panose="02060503040202020203" pitchFamily="18" charset="0"/>
              </a:rPr>
              <a:t>Global Experiences &amp; Partnerships Team</a:t>
            </a:r>
          </a:p>
          <a:p>
            <a:pPr algn="ctr">
              <a:spcBef>
                <a:spcPts val="0"/>
              </a:spcBef>
            </a:pPr>
            <a:r>
              <a:rPr lang="en-US" sz="2000" u="sng" dirty="0">
                <a:solidFill>
                  <a:srgbClr val="FF0000"/>
                </a:solidFill>
                <a:latin typeface="Lexia" panose="02060503040202020203" pitchFamily="18" charset="0"/>
              </a:rPr>
              <a:t>exchangelums@Lancaster.ac.uk</a:t>
            </a:r>
          </a:p>
        </p:txBody>
      </p:sp>
      <p:sp>
        <p:nvSpPr>
          <p:cNvPr id="17" name="TextBox 16"/>
          <p:cNvSpPr txBox="1"/>
          <p:nvPr/>
        </p:nvSpPr>
        <p:spPr>
          <a:xfrm rot="18900000">
            <a:off x="1159738" y="2870888"/>
            <a:ext cx="252874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NOTE: IMAGE TO GO HERE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355" y="6075021"/>
            <a:ext cx="2439705" cy="45018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32080"/>
            <a:ext cx="2376264" cy="48162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32" y="813701"/>
            <a:ext cx="3743369" cy="562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61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251520" y="1196752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 rot="18900000">
            <a:off x="1465726" y="3639522"/>
            <a:ext cx="158161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NOTE: IMAGE TO GO HERE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"/>
            <a:ext cx="9144000" cy="688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222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980728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0158" y="1127676"/>
            <a:ext cx="3920131" cy="259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6" r="26247"/>
          <a:stretch/>
        </p:blipFill>
        <p:spPr>
          <a:xfrm>
            <a:off x="611560" y="1124744"/>
            <a:ext cx="3923928" cy="26023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411" y="3851223"/>
            <a:ext cx="3923424" cy="261595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11560" y="3851223"/>
            <a:ext cx="3923928" cy="2615952"/>
          </a:xfrm>
          <a:prstGeom prst="rect">
            <a:avLst/>
          </a:prstGeom>
          <a:solidFill>
            <a:srgbClr val="C26763"/>
          </a:solidFill>
          <a:ln>
            <a:solidFill>
              <a:srgbClr val="C267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The City of Lancaster is set between Morecambe Bay and the picturesque Pendle Hills (right).</a:t>
            </a:r>
          </a:p>
          <a:p>
            <a:pPr algn="ctr"/>
            <a:endParaRPr lang="en-GB" dirty="0">
              <a:solidFill>
                <a:schemeClr val="bg1"/>
              </a:solidFill>
            </a:endParaRPr>
          </a:p>
          <a:p>
            <a:pPr algn="ctr"/>
            <a:r>
              <a:rPr lang="en-GB" dirty="0">
                <a:solidFill>
                  <a:schemeClr val="bg1"/>
                </a:solidFill>
              </a:rPr>
              <a:t>We are only 30 minutes from the Lake District National Park (top).</a:t>
            </a:r>
          </a:p>
        </p:txBody>
      </p:sp>
    </p:spTree>
    <p:extLst>
      <p:ext uri="{BB962C8B-B14F-4D97-AF65-F5344CB8AC3E}">
        <p14:creationId xmlns:p14="http://schemas.microsoft.com/office/powerpoint/2010/main" val="1594474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980728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TextBox 80"/>
          <p:cNvSpPr txBox="1"/>
          <p:nvPr/>
        </p:nvSpPr>
        <p:spPr>
          <a:xfrm>
            <a:off x="499323" y="1064000"/>
            <a:ext cx="3291118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4800" dirty="0">
                <a:solidFill>
                  <a:srgbClr val="555656"/>
                </a:solidFill>
                <a:latin typeface="Lexia"/>
                <a:cs typeface="Lexia"/>
              </a:rPr>
              <a:t>Lancaster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99461" y="2885945"/>
            <a:ext cx="4176464" cy="720080"/>
          </a:xfrm>
          <a:prstGeom prst="rect">
            <a:avLst/>
          </a:prstGeom>
          <a:solidFill>
            <a:srgbClr val="7FAABE"/>
          </a:solidFill>
          <a:ln>
            <a:solidFill>
              <a:srgbClr val="7FAA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With character</a:t>
            </a:r>
          </a:p>
          <a:p>
            <a:pPr algn="ctr"/>
            <a:r>
              <a:rPr lang="en-GB" sz="1600" dirty="0"/>
              <a:t>Theatres, museums, galleries, Williamson Park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91286" y="4625427"/>
            <a:ext cx="4176464" cy="720080"/>
          </a:xfrm>
          <a:prstGeom prst="rect">
            <a:avLst/>
          </a:prstGeom>
          <a:solidFill>
            <a:srgbClr val="9BAB8F"/>
          </a:solidFill>
          <a:ln>
            <a:solidFill>
              <a:srgbClr val="9BAB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Well connected</a:t>
            </a:r>
          </a:p>
          <a:p>
            <a:pPr algn="ctr"/>
            <a:r>
              <a:rPr lang="en-GB" sz="1600" dirty="0"/>
              <a:t>Rail links to major cities &amp; Manchester Airport</a:t>
            </a:r>
          </a:p>
        </p:txBody>
      </p:sp>
      <p:sp>
        <p:nvSpPr>
          <p:cNvPr id="24" name="Rectangle: Rounded Corners 2">
            <a:extLst>
              <a:ext uri="{FF2B5EF4-FFF2-40B4-BE49-F238E27FC236}">
                <a16:creationId xmlns:a16="http://schemas.microsoft.com/office/drawing/2014/main" id="{C1DF8492-EB90-47F8-B236-B4A1807E8CD1}"/>
              </a:ext>
            </a:extLst>
          </p:cNvPr>
          <p:cNvSpPr/>
          <p:nvPr/>
        </p:nvSpPr>
        <p:spPr>
          <a:xfrm>
            <a:off x="499461" y="2016204"/>
            <a:ext cx="4168289" cy="720080"/>
          </a:xfrm>
          <a:prstGeom prst="rect">
            <a:avLst/>
          </a:prstGeom>
          <a:solidFill>
            <a:srgbClr val="C26763"/>
          </a:solidFill>
          <a:ln>
            <a:solidFill>
              <a:srgbClr val="C267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Historic</a:t>
            </a:r>
          </a:p>
          <a:p>
            <a:pPr algn="ctr"/>
            <a:r>
              <a:rPr lang="en-GB" dirty="0"/>
              <a:t>Dating back to the 12</a:t>
            </a:r>
            <a:r>
              <a:rPr lang="en-GB" baseline="30000" dirty="0"/>
              <a:t>th</a:t>
            </a:r>
            <a:r>
              <a:rPr lang="en-GB" dirty="0"/>
              <a:t> century</a:t>
            </a:r>
          </a:p>
        </p:txBody>
      </p:sp>
      <p:sp>
        <p:nvSpPr>
          <p:cNvPr id="25" name="Rectangle: Rounded Corners 12">
            <a:extLst>
              <a:ext uri="{FF2B5EF4-FFF2-40B4-BE49-F238E27FC236}">
                <a16:creationId xmlns:a16="http://schemas.microsoft.com/office/drawing/2014/main" id="{4B41377C-3FBC-4D38-8669-15252A13270D}"/>
              </a:ext>
            </a:extLst>
          </p:cNvPr>
          <p:cNvSpPr/>
          <p:nvPr/>
        </p:nvSpPr>
        <p:spPr>
          <a:xfrm>
            <a:off x="499461" y="3755686"/>
            <a:ext cx="4168289" cy="720080"/>
          </a:xfrm>
          <a:prstGeom prst="rect">
            <a:avLst/>
          </a:prstGeom>
          <a:solidFill>
            <a:srgbClr val="6D9989"/>
          </a:solidFill>
          <a:ln>
            <a:solidFill>
              <a:srgbClr val="6D99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Cosy and safe</a:t>
            </a:r>
          </a:p>
          <a:p>
            <a:pPr algn="ctr"/>
            <a:r>
              <a:rPr lang="en-GB" dirty="0"/>
              <a:t>144k inhabitants</a:t>
            </a:r>
          </a:p>
        </p:txBody>
      </p:sp>
      <p:sp>
        <p:nvSpPr>
          <p:cNvPr id="26" name="Rectangle: Rounded Corners 13">
            <a:extLst>
              <a:ext uri="{FF2B5EF4-FFF2-40B4-BE49-F238E27FC236}">
                <a16:creationId xmlns:a16="http://schemas.microsoft.com/office/drawing/2014/main" id="{428A3815-AED1-44EA-BC16-0B009B56B4D3}"/>
              </a:ext>
            </a:extLst>
          </p:cNvPr>
          <p:cNvSpPr/>
          <p:nvPr/>
        </p:nvSpPr>
        <p:spPr>
          <a:xfrm>
            <a:off x="507636" y="5495168"/>
            <a:ext cx="4168289" cy="720080"/>
          </a:xfrm>
          <a:prstGeom prst="rect">
            <a:avLst/>
          </a:prstGeom>
          <a:solidFill>
            <a:srgbClr val="706787"/>
          </a:solidFill>
          <a:ln>
            <a:solidFill>
              <a:srgbClr val="7067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Student city</a:t>
            </a:r>
          </a:p>
          <a:p>
            <a:pPr algn="ctr"/>
            <a:r>
              <a:rPr lang="en-GB" dirty="0"/>
              <a:t>One tenth of the population are students!</a:t>
            </a:r>
            <a:endParaRPr lang="en-GB" sz="1400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5" t="3819" r="5251" b="4275"/>
          <a:stretch/>
        </p:blipFill>
        <p:spPr>
          <a:xfrm>
            <a:off x="5292080" y="1066378"/>
            <a:ext cx="3439643" cy="526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25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1196752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 rot="18900000">
            <a:off x="1468280" y="3389175"/>
            <a:ext cx="151110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NOTE: IMAGE TO GO HERE 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6029017-43D8-8A4A-8A9B-8EABB49752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047" y="2033457"/>
            <a:ext cx="3593469" cy="20213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C29FB8-01F3-6248-8977-FDC3C7DB5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047" y="4226575"/>
            <a:ext cx="3593469" cy="24166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9323" y="1064000"/>
            <a:ext cx="3291118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4800" dirty="0">
                <a:solidFill>
                  <a:srgbClr val="555656"/>
                </a:solidFill>
                <a:latin typeface="Lexia"/>
                <a:cs typeface="Lexia"/>
              </a:rPr>
              <a:t>Lancaster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r="1643"/>
          <a:stretch/>
        </p:blipFill>
        <p:spPr>
          <a:xfrm>
            <a:off x="4331839" y="4226575"/>
            <a:ext cx="4056586" cy="24166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/>
          <a:srcRect t="22076" b="11118"/>
          <a:stretch/>
        </p:blipFill>
        <p:spPr>
          <a:xfrm>
            <a:off x="4348741" y="2033457"/>
            <a:ext cx="4045562" cy="202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09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116632"/>
            <a:ext cx="8712968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0" y="2492896"/>
            <a:ext cx="9144000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5400" dirty="0">
                <a:solidFill>
                  <a:srgbClr val="555656"/>
                </a:solidFill>
                <a:latin typeface="Lexia"/>
                <a:cs typeface="Lexia"/>
              </a:rPr>
              <a:t>Lancaster University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51264" y="4579386"/>
            <a:ext cx="43134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64606C"/>
                </a:solidFill>
                <a:latin typeface="Lexia"/>
                <a:cs typeface="Lexia"/>
              </a:rPr>
              <a:t>An outstanding education, based on world leading research and delivering in an enjoyable and supportive learning environment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133273" y="4165922"/>
            <a:ext cx="913581" cy="0"/>
          </a:xfrm>
          <a:prstGeom prst="line">
            <a:avLst/>
          </a:prstGeom>
          <a:ln w="12700">
            <a:solidFill>
              <a:srgbClr val="64606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536" y="1271913"/>
            <a:ext cx="1122927" cy="8075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266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980728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TextBox 80"/>
          <p:cNvSpPr txBox="1"/>
          <p:nvPr/>
        </p:nvSpPr>
        <p:spPr>
          <a:xfrm>
            <a:off x="389698" y="976533"/>
            <a:ext cx="2592288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3600" dirty="0">
                <a:solidFill>
                  <a:srgbClr val="555656"/>
                </a:solidFill>
                <a:latin typeface="Lexia"/>
                <a:cs typeface="Lexia"/>
              </a:rPr>
              <a:t>Our Campus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pic>
        <p:nvPicPr>
          <p:cNvPr id="11" name="Picture 1" descr="C:\Users\steeleel\AppData\Local\Microsoft\Windows\Temporary Internet Files\Content.Outlook\PTC6OES0\_DSC6740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2692" y="1865415"/>
            <a:ext cx="7128792" cy="4529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2966646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980728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/>
          <p:cNvSpPr txBox="1"/>
          <p:nvPr/>
        </p:nvSpPr>
        <p:spPr>
          <a:xfrm>
            <a:off x="1524378" y="2916556"/>
            <a:ext cx="231258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 dirty="0">
                <a:solidFill>
                  <a:srgbClr val="C26763"/>
                </a:solidFill>
                <a:latin typeface="Lexia"/>
                <a:cs typeface="Lexia"/>
              </a:rPr>
              <a:t>World-leading research</a:t>
            </a:r>
            <a:endParaRPr lang="en-US" sz="1600" dirty="0">
              <a:solidFill>
                <a:srgbClr val="C26763"/>
              </a:solidFill>
              <a:latin typeface="Lexia"/>
              <a:cs typeface="Lexi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524378" y="3172044"/>
            <a:ext cx="273759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rgbClr val="555656"/>
                </a:solidFill>
              </a:rPr>
              <a:t>83% of research activity is world-leading or internationally excellent. It is the only one of the eight most research intensive universities in the North of England to have had research funding increased.</a:t>
            </a:r>
            <a:endParaRPr lang="en-US" sz="1400" b="1" dirty="0">
              <a:solidFill>
                <a:srgbClr val="555656"/>
              </a:solidFill>
            </a:endParaRP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05589" y="2916556"/>
            <a:ext cx="484580" cy="605725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389698" y="971461"/>
            <a:ext cx="7128792" cy="6478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3600" dirty="0">
                <a:solidFill>
                  <a:srgbClr val="555656"/>
                </a:solidFill>
                <a:latin typeface="Lexia"/>
                <a:cs typeface="Lexia"/>
              </a:rPr>
              <a:t>Research and teaching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524378" y="4870406"/>
            <a:ext cx="347967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 dirty="0">
                <a:solidFill>
                  <a:srgbClr val="C26763"/>
                </a:solidFill>
                <a:latin typeface="Lexia"/>
                <a:cs typeface="Lexia"/>
              </a:rPr>
              <a:t>7</a:t>
            </a:r>
            <a:r>
              <a:rPr lang="en-GB" sz="1600" baseline="30000" dirty="0">
                <a:solidFill>
                  <a:srgbClr val="C26763"/>
                </a:solidFill>
                <a:latin typeface="Lexia"/>
                <a:cs typeface="Lexia"/>
              </a:rPr>
              <a:t>th</a:t>
            </a:r>
            <a:r>
              <a:rPr lang="en-GB" sz="1600" dirty="0">
                <a:solidFill>
                  <a:srgbClr val="C26763"/>
                </a:solidFill>
                <a:latin typeface="Lexia"/>
                <a:cs typeface="Lexia"/>
              </a:rPr>
              <a:t> for Teaching Excellence in Europe</a:t>
            </a:r>
            <a:endParaRPr lang="en-US" sz="1600" dirty="0">
              <a:solidFill>
                <a:srgbClr val="C26763"/>
              </a:solidFill>
              <a:latin typeface="Lexia"/>
              <a:cs typeface="Lexi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379" y="5125894"/>
            <a:ext cx="2737594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rgbClr val="555656"/>
                </a:solidFill>
              </a:rPr>
              <a:t>Lancaster University is among the best universities for teaching excellence in the Times Higher Education Europe Teaching Rankings 2019.</a:t>
            </a:r>
            <a:endParaRPr lang="en-US" sz="1400" dirty="0">
              <a:solidFill>
                <a:srgbClr val="555656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05590" y="4870406"/>
            <a:ext cx="484580" cy="605725"/>
          </a:xfrm>
          <a:prstGeom prst="rect">
            <a:avLst/>
          </a:prstGeom>
        </p:spPr>
      </p:pic>
      <p:pic>
        <p:nvPicPr>
          <p:cNvPr id="5122" name="Picture 2" descr="Image result for ref research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269179"/>
            <a:ext cx="1787194" cy="178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tef go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456" y="4130385"/>
            <a:ext cx="3518553" cy="219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317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1196752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 rot="18900000">
            <a:off x="1468280" y="3389175"/>
            <a:ext cx="151110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NOTE: IMAGE TO GO HERE 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1835696" y="2132856"/>
            <a:ext cx="2521231" cy="1921928"/>
          </a:xfrm>
          <a:prstGeom prst="rect">
            <a:avLst/>
          </a:prstGeom>
          <a:solidFill>
            <a:srgbClr val="C76869"/>
          </a:solidFill>
          <a:ln w="9525" algn="ctr">
            <a:solidFill>
              <a:srgbClr val="C86769"/>
            </a:solidFill>
            <a:round/>
            <a:headEnd/>
            <a:tailEnd/>
          </a:ln>
        </p:spPr>
        <p:txBody>
          <a:bodyPr anchor="ctr"/>
          <a:lstStyle/>
          <a:p>
            <a:pPr lvl="0" algn="ctr"/>
            <a:r>
              <a:rPr lang="en-GB" sz="2000" b="1" dirty="0">
                <a:solidFill>
                  <a:schemeClr val="bg1"/>
                </a:solidFill>
                <a:cs typeface="Calibri" pitchFamily="34" charset="0"/>
              </a:rPr>
              <a:t>Lancaster University Management School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F4B80F9-101F-4F24-BAA4-AE0C34ABE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031" y="4342816"/>
            <a:ext cx="2549409" cy="1944216"/>
          </a:xfrm>
          <a:prstGeom prst="rect">
            <a:avLst/>
          </a:prstGeom>
          <a:solidFill>
            <a:srgbClr val="A2BA9E"/>
          </a:solidFill>
          <a:ln w="9525" algn="ctr">
            <a:solidFill>
              <a:srgbClr val="A2BA9E"/>
            </a:solidFill>
            <a:round/>
            <a:headEnd/>
            <a:tailEnd/>
          </a:ln>
        </p:spPr>
        <p:txBody>
          <a:bodyPr anchor="ctr"/>
          <a:lstStyle/>
          <a:p>
            <a:pPr lvl="0" algn="ctr"/>
            <a:r>
              <a:rPr lang="en-GB" sz="2000" b="1" dirty="0">
                <a:solidFill>
                  <a:schemeClr val="bg1"/>
                </a:solidFill>
                <a:cs typeface="Calibri" pitchFamily="34" charset="0"/>
              </a:rPr>
              <a:t>Faculty of Health &amp; Medicine</a:t>
            </a:r>
          </a:p>
        </p:txBody>
      </p:sp>
      <p:sp>
        <p:nvSpPr>
          <p:cNvPr id="27" name="Rectangle 14">
            <a:extLst>
              <a:ext uri="{FF2B5EF4-FFF2-40B4-BE49-F238E27FC236}">
                <a16:creationId xmlns:a16="http://schemas.microsoft.com/office/drawing/2014/main" id="{6F4B80F9-101F-4F24-BAA4-AE0C34ABE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695" y="4342816"/>
            <a:ext cx="2521231" cy="1944216"/>
          </a:xfrm>
          <a:prstGeom prst="rect">
            <a:avLst/>
          </a:prstGeom>
          <a:solidFill>
            <a:srgbClr val="706787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lvl="0" algn="ctr"/>
            <a:r>
              <a:rPr lang="en-GB" sz="2000" b="1" dirty="0">
                <a:solidFill>
                  <a:schemeClr val="bg1"/>
                </a:solidFill>
                <a:cs typeface="Calibri" pitchFamily="34" charset="0"/>
              </a:rPr>
              <a:t>Faculty of Science &amp; Technology</a:t>
            </a:r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4682210" y="2132856"/>
            <a:ext cx="2521231" cy="1921928"/>
          </a:xfrm>
          <a:prstGeom prst="rect">
            <a:avLst/>
          </a:prstGeom>
          <a:solidFill>
            <a:srgbClr val="70A8BC"/>
          </a:solidFill>
          <a:ln w="9525" algn="ctr">
            <a:solidFill>
              <a:srgbClr val="70A8BC"/>
            </a:solidFill>
            <a:round/>
            <a:headEnd/>
            <a:tailEnd/>
          </a:ln>
        </p:spPr>
        <p:txBody>
          <a:bodyPr anchor="ctr"/>
          <a:lstStyle/>
          <a:p>
            <a:pPr lvl="0" algn="ctr"/>
            <a:r>
              <a:rPr lang="en-GB" sz="2000" b="1" dirty="0">
                <a:solidFill>
                  <a:schemeClr val="bg1"/>
                </a:solidFill>
                <a:cs typeface="Calibri" pitchFamily="34" charset="0"/>
              </a:rPr>
              <a:t>Faculty of Arts &amp; Social Sciences</a:t>
            </a:r>
          </a:p>
          <a:p>
            <a:pPr algn="ctr"/>
            <a:endParaRPr lang="en-GB" sz="2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584" y="980728"/>
            <a:ext cx="5368822" cy="636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3600" dirty="0">
                <a:solidFill>
                  <a:srgbClr val="555656"/>
                </a:solidFill>
                <a:latin typeface="Lexia"/>
                <a:cs typeface="Lexia"/>
              </a:rPr>
              <a:t>Lancaster University</a:t>
            </a:r>
          </a:p>
        </p:txBody>
      </p:sp>
    </p:spTree>
    <p:extLst>
      <p:ext uri="{BB962C8B-B14F-4D97-AF65-F5344CB8AC3E}">
        <p14:creationId xmlns:p14="http://schemas.microsoft.com/office/powerpoint/2010/main" val="1631138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1196752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 rot="18900000">
            <a:off x="1866538" y="3013930"/>
            <a:ext cx="151110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NOTE: IMAGE TO GO HERE 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9698" y="911170"/>
            <a:ext cx="8584863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3600" dirty="0">
                <a:solidFill>
                  <a:srgbClr val="555656"/>
                </a:solidFill>
                <a:latin typeface="Lexia"/>
                <a:cs typeface="Lexia"/>
              </a:rPr>
              <a:t>Lancaster University Management School</a:t>
            </a:r>
            <a:endParaRPr lang="en-US" sz="5400" dirty="0">
              <a:solidFill>
                <a:srgbClr val="555656"/>
              </a:solidFill>
              <a:latin typeface="Lexia"/>
              <a:cs typeface="Lexia"/>
            </a:endParaRPr>
          </a:p>
        </p:txBody>
      </p:sp>
      <p:pic>
        <p:nvPicPr>
          <p:cNvPr id="1028" name="Picture 4" descr="Image result for lancaster university management school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4" b="4097"/>
          <a:stretch/>
        </p:blipFill>
        <p:spPr bwMode="auto">
          <a:xfrm>
            <a:off x="389698" y="1982999"/>
            <a:ext cx="8286758" cy="418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715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1196752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42" y="116632"/>
            <a:ext cx="8802546" cy="602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336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1196752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 rot="18900000">
            <a:off x="1866538" y="3013930"/>
            <a:ext cx="151110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NOTE: IMAGE TO GO HERE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72129" y="2452279"/>
            <a:ext cx="231258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dirty="0">
                <a:solidFill>
                  <a:srgbClr val="555656"/>
                </a:solidFill>
                <a:latin typeface="Lexia"/>
                <a:cs typeface="Lexia"/>
              </a:rPr>
              <a:t>A mark of quality</a:t>
            </a:r>
            <a:endParaRPr lang="en-US" sz="1400" dirty="0">
              <a:solidFill>
                <a:srgbClr val="555656"/>
              </a:solidFill>
              <a:latin typeface="Lexia"/>
              <a:cs typeface="Lexia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050564" y="2350726"/>
            <a:ext cx="638657" cy="0"/>
          </a:xfrm>
          <a:prstGeom prst="line">
            <a:avLst/>
          </a:prstGeom>
          <a:ln w="12700">
            <a:solidFill>
              <a:srgbClr val="5556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09729" y="2452279"/>
            <a:ext cx="231258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dirty="0">
                <a:solidFill>
                  <a:srgbClr val="555656"/>
                </a:solidFill>
                <a:latin typeface="Lexia"/>
                <a:cs typeface="Lexia"/>
              </a:rPr>
              <a:t>International outlook</a:t>
            </a:r>
            <a:endParaRPr lang="en-US" sz="1400" dirty="0">
              <a:solidFill>
                <a:srgbClr val="555656"/>
              </a:solidFill>
              <a:latin typeface="Lexia"/>
              <a:cs typeface="Lexia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288164" y="2350726"/>
            <a:ext cx="638657" cy="0"/>
          </a:xfrm>
          <a:prstGeom prst="line">
            <a:avLst/>
          </a:prstGeom>
          <a:ln w="12700">
            <a:solidFill>
              <a:srgbClr val="5556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72129" y="4105116"/>
            <a:ext cx="231258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dirty="0">
                <a:solidFill>
                  <a:srgbClr val="555656"/>
                </a:solidFill>
                <a:latin typeface="Lexia"/>
                <a:cs typeface="Lexia"/>
              </a:rPr>
              <a:t>Collaboration partners</a:t>
            </a:r>
            <a:endParaRPr lang="en-US" sz="1400" dirty="0">
              <a:solidFill>
                <a:srgbClr val="555656"/>
              </a:solidFill>
              <a:latin typeface="Lexia"/>
              <a:cs typeface="Lexia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050564" y="4003563"/>
            <a:ext cx="638657" cy="0"/>
          </a:xfrm>
          <a:prstGeom prst="line">
            <a:avLst/>
          </a:prstGeom>
          <a:ln w="12700">
            <a:solidFill>
              <a:srgbClr val="5556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586241" y="4105116"/>
            <a:ext cx="231258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dirty="0">
                <a:solidFill>
                  <a:srgbClr val="555656"/>
                </a:solidFill>
                <a:latin typeface="Lexia"/>
                <a:cs typeface="Lexia"/>
              </a:rPr>
              <a:t>Student support</a:t>
            </a:r>
            <a:endParaRPr lang="en-US" sz="1400" dirty="0">
              <a:solidFill>
                <a:srgbClr val="555656"/>
              </a:solidFill>
              <a:latin typeface="Lexia"/>
              <a:cs typeface="Lexia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364676" y="4003563"/>
            <a:ext cx="638657" cy="0"/>
          </a:xfrm>
          <a:prstGeom prst="line">
            <a:avLst/>
          </a:prstGeom>
          <a:ln w="12700">
            <a:solidFill>
              <a:srgbClr val="5556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131840" y="1520342"/>
            <a:ext cx="484580" cy="60572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1410" y="1521120"/>
            <a:ext cx="579088" cy="57908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7293" y="3194037"/>
            <a:ext cx="613421" cy="61342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3852" y="3210723"/>
            <a:ext cx="446925" cy="580051"/>
          </a:xfrm>
          <a:prstGeom prst="rect">
            <a:avLst/>
          </a:prstGeom>
        </p:spPr>
      </p:pic>
      <p:pic>
        <p:nvPicPr>
          <p:cNvPr id="25" name="Picture 3" descr="I:\Logos\QuadrupleAccredited-Lockup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096" y="4539011"/>
            <a:ext cx="5935238" cy="1720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9445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251520" y="1196752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382644" y="1052737"/>
            <a:ext cx="8314081" cy="5113900"/>
          </a:xfrm>
          <a:prstGeom prst="rect">
            <a:avLst/>
          </a:prstGeom>
          <a:solidFill>
            <a:srgbClr val="B512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89698" y="1355157"/>
            <a:ext cx="8307027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800" dirty="0">
                <a:solidFill>
                  <a:schemeClr val="bg1"/>
                </a:solidFill>
                <a:latin typeface="Lexia"/>
                <a:cs typeface="Lexia"/>
              </a:rPr>
              <a:t>The place to be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pic>
        <p:nvPicPr>
          <p:cNvPr id="3" name="iw0ytxfFjzw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555776" y="2636912"/>
            <a:ext cx="4104456" cy="285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38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1196752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611560" y="1214409"/>
            <a:ext cx="3291118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4800" dirty="0">
                <a:solidFill>
                  <a:srgbClr val="555656"/>
                </a:solidFill>
                <a:latin typeface="Lexia"/>
                <a:cs typeface="Lexia"/>
              </a:rPr>
              <a:t>Careers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2559" y="3024812"/>
            <a:ext cx="3816424" cy="30162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dirty="0">
                <a:solidFill>
                  <a:srgbClr val="555656"/>
                </a:solidFill>
              </a:rPr>
              <a:t>Alistair McCall, </a:t>
            </a:r>
            <a:r>
              <a:rPr lang="en-US" sz="1600" dirty="0">
                <a:solidFill>
                  <a:srgbClr val="555656"/>
                </a:solidFill>
              </a:rPr>
              <a:t>editor of The Times and Sunday 2019</a:t>
            </a:r>
          </a:p>
          <a:p>
            <a:pPr>
              <a:spcAft>
                <a:spcPts val="600"/>
              </a:spcAft>
            </a:pPr>
            <a:endParaRPr lang="en-US" sz="1600" dirty="0">
              <a:solidFill>
                <a:srgbClr val="555656"/>
              </a:solidFill>
            </a:endParaRPr>
          </a:p>
          <a:p>
            <a:pPr marL="357188" indent="-357188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80" charset="0"/>
              </a:rPr>
              <a:t>Integrated careers workshops across all programmes</a:t>
            </a:r>
          </a:p>
          <a:p>
            <a:pPr marL="357188" indent="-357188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80" charset="0"/>
              </a:rPr>
              <a:t>Employer events, conferences and visits</a:t>
            </a:r>
          </a:p>
          <a:p>
            <a:pPr marL="357188" indent="-357188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80" charset="0"/>
              </a:rPr>
              <a:t>Links to international employers</a:t>
            </a:r>
          </a:p>
          <a:p>
            <a:pPr marL="357188" indent="-357188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80" charset="0"/>
              </a:rPr>
              <a:t>Regular drop-in clinics and workshops</a:t>
            </a:r>
            <a:endParaRPr lang="en-GB" dirty="0"/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555656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2559" y="1988840"/>
            <a:ext cx="3672408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 i="1" dirty="0">
                <a:solidFill>
                  <a:srgbClr val="C26763"/>
                </a:solidFill>
                <a:latin typeface="Lexia" panose="02060503040202020203" pitchFamily="18" charset="0"/>
              </a:rPr>
              <a:t>“Graduate prospects are the best for any non-specialist university in the UK with employers falling over themselves to recruit Lancaster students.” </a:t>
            </a:r>
            <a:endParaRPr lang="en-US" sz="1600" i="1" dirty="0">
              <a:solidFill>
                <a:srgbClr val="C26763"/>
              </a:solidFill>
              <a:latin typeface="Lexia" panose="020605030402020202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105" y="2898569"/>
            <a:ext cx="1721742" cy="571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Image result for L'oreal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550" y="3752390"/>
            <a:ext cx="1257300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http://tse1.mm.bing.net/th?&amp;id=OIP.M9de9e7bd471d052a03bee641aa84b2cco0&amp;w=287&amp;h=300&amp;c=0&amp;pid=1.9&amp;rs=0&amp;p=0&amp;r=0">
            <a:hlinkClick r:id="rId6" tooltip="View image details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982" y="3628946"/>
            <a:ext cx="1261808" cy="131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http://tse1.mm.bing.net/th?&amp;id=OIP.Mbc8d20f855eab045cfc340419884538dH0&amp;w=300&amp;h=198&amp;c=0&amp;pid=1.9&amp;rs=0&amp;p=0&amp;r=0">
            <a:hlinkClick r:id="rId8" tooltip="View image details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50011"/>
            <a:ext cx="1652458" cy="1090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http://tse1.mm.bing.net/th?&amp;id=OIP.M08aaac99fbc6d0def50e286acb60ec3dH0&amp;w=300&amp;h=240&amp;c=0&amp;pid=1.9&amp;rs=0&amp;p=0&amp;r=0">
            <a:hlinkClick r:id="rId10" tooltip="View image details"/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66" b="28462"/>
          <a:stretch/>
        </p:blipFill>
        <p:spPr bwMode="auto">
          <a:xfrm>
            <a:off x="4243045" y="5355020"/>
            <a:ext cx="197237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microsoft logo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790" y="1018166"/>
            <a:ext cx="2399247" cy="179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ibm 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04" y="421244"/>
            <a:ext cx="1694610" cy="95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CPA Australia logo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423" y="1817813"/>
            <a:ext cx="1749054" cy="174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948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980728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TextBox 80"/>
          <p:cNvSpPr txBox="1"/>
          <p:nvPr/>
        </p:nvSpPr>
        <p:spPr>
          <a:xfrm>
            <a:off x="611560" y="1214409"/>
            <a:ext cx="3816424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4800" dirty="0">
                <a:solidFill>
                  <a:srgbClr val="555656"/>
                </a:solidFill>
                <a:latin typeface="Lexia"/>
                <a:cs typeface="Lexia"/>
              </a:rPr>
              <a:t>Alumni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98530" y="2140587"/>
            <a:ext cx="390146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Over 43,000 alumni in 164 countries.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Alumni profiles written by our graduates about their time at LUMS and subsequent careers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Network of LUMS Alumni (informal advice based on their own Lancaster experiences)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Guest speaker events (industry experts, careers)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Networking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Project and placement opportunities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Career mentoring and advice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127721"/>
            <a:ext cx="4282408" cy="321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475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980728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TextBox 80"/>
          <p:cNvSpPr txBox="1"/>
          <p:nvPr/>
        </p:nvSpPr>
        <p:spPr>
          <a:xfrm>
            <a:off x="611560" y="1214409"/>
            <a:ext cx="8242848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4800" dirty="0">
                <a:solidFill>
                  <a:srgbClr val="555656"/>
                </a:solidFill>
                <a:latin typeface="Lexia"/>
                <a:cs typeface="Lexia"/>
              </a:rPr>
              <a:t>LUMS Learning Development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98530" y="2140587"/>
            <a:ext cx="793391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Our Learning Development team have regular drop-in sessions, longer courses and workshops on academic skills for undergraduate study: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Essay writing support- academic writing zone gives one-to-one advice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Maths and Stats Help (</a:t>
            </a:r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MaSH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for drop-in sessions, specific workshops or tailored support plans</a:t>
            </a:r>
          </a:p>
        </p:txBody>
      </p:sp>
    </p:spTree>
    <p:extLst>
      <p:ext uri="{BB962C8B-B14F-4D97-AF65-F5344CB8AC3E}">
        <p14:creationId xmlns:p14="http://schemas.microsoft.com/office/powerpoint/2010/main" val="2101081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69532" y="1340768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06107"/>
            <a:ext cx="4011021" cy="2674015"/>
          </a:xfrm>
          <a:prstGeom prst="rect">
            <a:avLst/>
          </a:prstGeom>
        </p:spPr>
      </p:pic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3259047149"/>
              </p:ext>
            </p:extLst>
          </p:nvPr>
        </p:nvGraphicFramePr>
        <p:xfrm>
          <a:off x="4470242" y="849363"/>
          <a:ext cx="4350230" cy="54599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8" name="Rectangle 17"/>
          <p:cNvSpPr/>
          <p:nvPr/>
        </p:nvSpPr>
        <p:spPr>
          <a:xfrm>
            <a:off x="4470242" y="993123"/>
            <a:ext cx="4328104" cy="871904"/>
          </a:xfrm>
          <a:prstGeom prst="rect">
            <a:avLst/>
          </a:prstGeom>
          <a:solidFill>
            <a:srgbClr val="C86769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2460" tIns="76201" rIns="142240" bIns="76200" numCol="1" spcCol="1270" anchor="ctr" anchorCtr="0">
            <a:noAutofit/>
          </a:bodyPr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kern="1200" dirty="0">
                <a:solidFill>
                  <a:schemeClr val="bg1"/>
                </a:solidFill>
                <a:latin typeface="+mj-lt"/>
              </a:rPr>
              <a:t>       </a:t>
            </a:r>
            <a:r>
              <a:rPr lang="en-GB" sz="2800" kern="1200" dirty="0">
                <a:solidFill>
                  <a:schemeClr val="bg1"/>
                </a:solidFill>
                <a:latin typeface="+mj-lt"/>
              </a:rPr>
              <a:t>Accommodation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3918323"/>
            <a:ext cx="4011021" cy="2670078"/>
          </a:xfrm>
          <a:prstGeom prst="rect">
            <a:avLst/>
          </a:prstGeom>
        </p:spPr>
      </p:pic>
      <p:pic>
        <p:nvPicPr>
          <p:cNvPr id="1026" name="Picture 2" descr="Image result for national student housing awards 201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040" y="33030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24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251520" y="1196752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4716016" y="1416839"/>
            <a:ext cx="3980709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800" dirty="0">
                <a:solidFill>
                  <a:schemeClr val="bg1"/>
                </a:solidFill>
                <a:latin typeface="Lexia"/>
                <a:cs typeface="Lexia"/>
              </a:rPr>
              <a:t>Headline </a:t>
            </a:r>
          </a:p>
          <a:p>
            <a:pPr algn="ctr">
              <a:lnSpc>
                <a:spcPts val="5400"/>
              </a:lnSpc>
            </a:pPr>
            <a:r>
              <a:rPr lang="en-US" sz="4800" dirty="0">
                <a:solidFill>
                  <a:schemeClr val="bg1"/>
                </a:solidFill>
                <a:latin typeface="Lexia"/>
                <a:cs typeface="Lexia"/>
              </a:rPr>
              <a:t>To Go Here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82874" y="1052874"/>
            <a:ext cx="3920131" cy="260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26" y="1052736"/>
            <a:ext cx="3904027" cy="26023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875" y="3779215"/>
            <a:ext cx="3923928" cy="261595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34276" y="3779215"/>
            <a:ext cx="3923928" cy="2615952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Our </a:t>
            </a:r>
            <a:r>
              <a:rPr lang="en-GB" b="1" dirty="0">
                <a:solidFill>
                  <a:srgbClr val="FF7372"/>
                </a:solidFill>
              </a:rPr>
              <a:t>Students’ Union </a:t>
            </a:r>
            <a:r>
              <a:rPr lang="en-GB" dirty="0">
                <a:solidFill>
                  <a:schemeClr val="bg1"/>
                </a:solidFill>
              </a:rPr>
              <a:t>has more than </a:t>
            </a:r>
            <a:r>
              <a:rPr lang="en-GB" b="1" dirty="0">
                <a:solidFill>
                  <a:schemeClr val="bg1"/>
                </a:solidFill>
              </a:rPr>
              <a:t>175 clubs and societies </a:t>
            </a:r>
            <a:r>
              <a:rPr lang="en-GB" dirty="0">
                <a:solidFill>
                  <a:schemeClr val="bg1"/>
                </a:solidFill>
              </a:rPr>
              <a:t>on offer, a highly qualified </a:t>
            </a:r>
            <a:r>
              <a:rPr lang="en-GB" b="1" dirty="0">
                <a:solidFill>
                  <a:schemeClr val="bg1"/>
                </a:solidFill>
              </a:rPr>
              <a:t>welfare and advice </a:t>
            </a:r>
            <a:r>
              <a:rPr lang="en-GB" dirty="0">
                <a:solidFill>
                  <a:schemeClr val="bg1"/>
                </a:solidFill>
              </a:rPr>
              <a:t>centre, and a nationally-respected </a:t>
            </a:r>
            <a:r>
              <a:rPr lang="en-GB" b="1" dirty="0">
                <a:solidFill>
                  <a:schemeClr val="bg1"/>
                </a:solidFill>
              </a:rPr>
              <a:t>volunteering unit</a:t>
            </a:r>
            <a:r>
              <a:rPr lang="en-GB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5793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980728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TextBox 80"/>
          <p:cNvSpPr txBox="1"/>
          <p:nvPr/>
        </p:nvSpPr>
        <p:spPr>
          <a:xfrm>
            <a:off x="389698" y="908720"/>
            <a:ext cx="4742414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4800" dirty="0">
                <a:solidFill>
                  <a:srgbClr val="555656"/>
                </a:solidFill>
                <a:latin typeface="Lexia"/>
                <a:cs typeface="Lexia"/>
              </a:rPr>
              <a:t>Student societies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pic>
        <p:nvPicPr>
          <p:cNvPr id="9" name="Picture 8" descr="Ad soc alternative profile picture   compresse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16" y="2125397"/>
            <a:ext cx="1468379" cy="1468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Logo square klei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856" y="2125397"/>
            <a:ext cx="1499968" cy="149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Lu consulting logo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17"/>
          <a:stretch/>
        </p:blipFill>
        <p:spPr bwMode="auto">
          <a:xfrm>
            <a:off x="7333773" y="2125398"/>
            <a:ext cx="1630715" cy="149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Profile fb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362" y="2125398"/>
            <a:ext cx="1398655" cy="139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16712022 824445714371013 4880202968581722757 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826" y="2125398"/>
            <a:ext cx="1503863" cy="150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13346914 1014413151947563 2479828418939340871 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643" y="4226531"/>
            <a:ext cx="1543112" cy="154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21903724 1480565535384763 736571178 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362" y="4226531"/>
            <a:ext cx="1637028" cy="163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135448646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195" y="4248168"/>
            <a:ext cx="1689565" cy="1689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7317" y="4226531"/>
            <a:ext cx="1468379" cy="14683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63730" y="4233969"/>
            <a:ext cx="1500758" cy="150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201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980728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TextBox 80"/>
          <p:cNvSpPr txBox="1"/>
          <p:nvPr/>
        </p:nvSpPr>
        <p:spPr>
          <a:xfrm>
            <a:off x="389698" y="908720"/>
            <a:ext cx="3291118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4800" dirty="0">
                <a:solidFill>
                  <a:srgbClr val="555656"/>
                </a:solidFill>
                <a:latin typeface="Lexia"/>
                <a:cs typeface="Lexia"/>
              </a:rPr>
              <a:t>Facilities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2782297704"/>
              </p:ext>
            </p:extLst>
          </p:nvPr>
        </p:nvGraphicFramePr>
        <p:xfrm>
          <a:off x="107504" y="1369571"/>
          <a:ext cx="4597638" cy="5253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90" r="9180"/>
          <a:stretch/>
        </p:blipFill>
        <p:spPr>
          <a:xfrm>
            <a:off x="4812993" y="0"/>
            <a:ext cx="45463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51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7317" y="915978"/>
            <a:ext cx="8309973" cy="6934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ts val="5400"/>
              </a:lnSpc>
            </a:pPr>
            <a:r>
              <a:rPr lang="en-US" sz="2800" dirty="0">
                <a:solidFill>
                  <a:srgbClr val="555656"/>
                </a:solidFill>
                <a:latin typeface="Lexia"/>
                <a:cs typeface="Lexia"/>
              </a:rPr>
              <a:t>Double degree at LUMS</a:t>
            </a:r>
          </a:p>
        </p:txBody>
      </p:sp>
      <p:sp>
        <p:nvSpPr>
          <p:cNvPr id="6" name="Rectangle 5"/>
          <p:cNvSpPr/>
          <p:nvPr/>
        </p:nvSpPr>
        <p:spPr>
          <a:xfrm>
            <a:off x="107504" y="1844824"/>
            <a:ext cx="792088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 will join the BSc Business Management degree in Year 2.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Business Management is a consortial degree. This means it takes in modules across the Management School.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Study core modules in both years: Employability and Careers; Entrepreneurship; Operations Management; Leadership; Strategic Management.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You’ll also specialise in two Management School areas: Accounting and Finance; Economics; Marketing; Management Science; Entrepreneurship; and Organisation, Work &amp; Technology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Fees for non-UK students studying in 21/22: £20,440 per year.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9231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74848" y="1135236"/>
            <a:ext cx="8481628" cy="63758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555656"/>
                </a:solidFill>
                <a:effectLst/>
                <a:uLnTx/>
                <a:uFillTx/>
                <a:latin typeface="Lexia"/>
                <a:ea typeface="+mj-ea"/>
                <a:cs typeface="+mj-cs"/>
              </a:rPr>
              <a:t>Entry requirements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95648" y="2096127"/>
            <a:ext cx="7920768" cy="3349098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B2AA"/>
              </a:buClr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Calibri" pitchFamily="34" charset="0"/>
                <a:cs typeface="Arial" panose="020B0604020202020204" pitchFamily="34" charset="0"/>
              </a:rPr>
              <a:t>Entry Requirements: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B2AA"/>
              </a:buClr>
              <a:buSzTx/>
              <a:buFontTx/>
              <a:buNone/>
              <a:defRPr/>
            </a:pPr>
            <a:r>
              <a:rPr lang="en-GB" sz="1600" kern="0" dirty="0">
                <a:solidFill>
                  <a:schemeClr val="bg1"/>
                </a:solidFill>
                <a:ea typeface="Calibri" pitchFamily="34" charset="0"/>
                <a:cs typeface="Arial" panose="020B0604020202020204" pitchFamily="34" charset="0"/>
              </a:rPr>
              <a:t>Successfully complete all exams and assessments in the first two years at EBS, gaining a GPA of at least 4 (on a 5-point scale).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B2AA"/>
              </a:buClr>
              <a:buSzTx/>
              <a:buFontTx/>
              <a:buNone/>
              <a:defRPr/>
            </a:pPr>
            <a:endParaRPr lang="en-GB" sz="1600" kern="0" dirty="0">
              <a:solidFill>
                <a:schemeClr val="bg1"/>
              </a:solidFill>
              <a:ea typeface="Calibri" pitchFamily="34" charset="0"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B2AA"/>
              </a:buClr>
              <a:buSzTx/>
              <a:buFontTx/>
              <a:buNone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Calibri" pitchFamily="34" charset="0"/>
                <a:cs typeface="Arial" panose="020B0604020202020204" pitchFamily="34" charset="0"/>
              </a:rPr>
              <a:t>English</a:t>
            </a:r>
            <a:r>
              <a:rPr kumimoji="0" lang="en-GB" sz="1600" b="1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Calibri" pitchFamily="34" charset="0"/>
                <a:cs typeface="Arial" panose="020B0604020202020204" pitchFamily="34" charset="0"/>
              </a:rPr>
              <a:t> Language proficiency:</a:t>
            </a:r>
          </a:p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B2AA"/>
              </a:buClr>
              <a:buSzPct val="88000"/>
              <a:buFont typeface="Arial" pitchFamily="34" charset="0"/>
              <a:buChar char="•"/>
              <a:defRPr/>
            </a:pPr>
            <a:r>
              <a:rPr lang="en-GB" sz="1600" kern="0" baseline="0" dirty="0">
                <a:solidFill>
                  <a:schemeClr val="bg1"/>
                </a:solidFill>
                <a:ea typeface="Calibri" pitchFamily="34" charset="0"/>
                <a:cs typeface="Arial" panose="020B0604020202020204" pitchFamily="34" charset="0"/>
              </a:rPr>
              <a:t>IELTS</a:t>
            </a:r>
            <a:r>
              <a:rPr lang="en-GB" sz="1600" kern="0" dirty="0">
                <a:solidFill>
                  <a:schemeClr val="bg1"/>
                </a:solidFill>
                <a:ea typeface="Calibri" pitchFamily="34" charset="0"/>
                <a:cs typeface="Arial" panose="020B0604020202020204" pitchFamily="34" charset="0"/>
              </a:rPr>
              <a:t> 6.5 (with at least 6.0 in each element)</a:t>
            </a:r>
          </a:p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B2AA"/>
              </a:buClr>
              <a:buSzPct val="88000"/>
              <a:buFont typeface="Arial" pitchFamily="34" charset="0"/>
              <a:buChar char="•"/>
              <a:defRPr/>
            </a:pPr>
            <a:endParaRPr kumimoji="0" lang="en-GB" sz="1400" i="0" u="none" strike="noStrike" kern="0" cap="none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3472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980728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TextBox 80"/>
          <p:cNvSpPr txBox="1"/>
          <p:nvPr/>
        </p:nvSpPr>
        <p:spPr>
          <a:xfrm>
            <a:off x="539552" y="1053002"/>
            <a:ext cx="4248472" cy="6478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3600" dirty="0">
                <a:solidFill>
                  <a:srgbClr val="555656"/>
                </a:solidFill>
                <a:latin typeface="Lexia"/>
                <a:cs typeface="Lexia"/>
              </a:rPr>
              <a:t>Application process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sp>
        <p:nvSpPr>
          <p:cNvPr id="6" name="Content Placeholder 5"/>
          <p:cNvSpPr txBox="1">
            <a:spLocks/>
          </p:cNvSpPr>
          <p:nvPr/>
        </p:nvSpPr>
        <p:spPr>
          <a:xfrm>
            <a:off x="251520" y="2106528"/>
            <a:ext cx="8229600" cy="36744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EBS will nominate you to LUMS Global Experience Team.</a:t>
            </a:r>
          </a:p>
          <a:p>
            <a:pPr marL="514350" indent="-514350">
              <a:buAutoNum type="arabicPeriod"/>
            </a:pPr>
            <a:endParaRPr lang="en-GB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Nominated candidates will need to apply via our MoveOn system- you will be sent the link to apply. When applying, you need the following: </a:t>
            </a:r>
            <a:b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Bachelor’s degree transcript at EBS to date;</a:t>
            </a:r>
          </a:p>
          <a:p>
            <a:pPr lvl="1"/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Personal motivation statement – max 2 pages;</a:t>
            </a:r>
          </a:p>
          <a:p>
            <a:pPr lvl="1"/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One academic reference;</a:t>
            </a:r>
          </a:p>
          <a:p>
            <a:pPr lvl="1"/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Language test certificate (e.g., IELTS);</a:t>
            </a:r>
          </a:p>
          <a:p>
            <a:pPr lvl="1"/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High School transcript/diploma </a:t>
            </a:r>
          </a:p>
          <a:p>
            <a:pPr lvl="1"/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scan of your passport’s photo page</a:t>
            </a:r>
          </a:p>
        </p:txBody>
      </p:sp>
      <p:sp>
        <p:nvSpPr>
          <p:cNvPr id="8" name="Rectangle 7"/>
          <p:cNvSpPr/>
          <p:nvPr/>
        </p:nvSpPr>
        <p:spPr>
          <a:xfrm>
            <a:off x="1565141" y="6309320"/>
            <a:ext cx="60920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3190" y="3429000"/>
            <a:ext cx="1948061" cy="294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910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23528" y="908721"/>
            <a:ext cx="8481628" cy="86409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555656"/>
                </a:solidFill>
                <a:effectLst/>
                <a:uLnTx/>
                <a:uFillTx/>
                <a:latin typeface="Lexia"/>
                <a:ea typeface="+mj-ea"/>
                <a:cs typeface="+mj-cs"/>
              </a:rPr>
              <a:t>Living costs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67544" y="1772817"/>
            <a:ext cx="770485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ts val="0"/>
              </a:spcBef>
              <a:buClr>
                <a:srgbClr val="00B2AA"/>
              </a:buClr>
              <a:defRPr/>
            </a:pPr>
            <a:r>
              <a:rPr lang="en-GB" sz="1400" kern="0" dirty="0">
                <a:solidFill>
                  <a:schemeClr val="accent2">
                    <a:lumMod val="75000"/>
                  </a:schemeClr>
                </a:solidFill>
                <a:latin typeface="+mn-lt"/>
                <a:ea typeface="Calibri" pitchFamily="34" charset="0"/>
                <a:cs typeface="Arial" panose="020B0604020202020204" pitchFamily="34" charset="0"/>
              </a:rPr>
              <a:t>Campus accommodation (12 months) 4,800 GB - 5,800 GBP (depending on type)</a:t>
            </a:r>
          </a:p>
          <a:p>
            <a:pPr eaLnBrk="0" hangingPunct="0">
              <a:spcBef>
                <a:spcPts val="0"/>
              </a:spcBef>
              <a:buClr>
                <a:srgbClr val="00B2AA"/>
              </a:buClr>
              <a:defRPr/>
            </a:pPr>
            <a:r>
              <a:rPr lang="en-GB" sz="1400" kern="0" dirty="0">
                <a:solidFill>
                  <a:schemeClr val="accent2">
                    <a:lumMod val="75000"/>
                  </a:schemeClr>
                </a:solidFill>
                <a:latin typeface="+mn-lt"/>
                <a:ea typeface="Calibri" pitchFamily="34" charset="0"/>
                <a:cs typeface="Arial" panose="020B0604020202020204" pitchFamily="34" charset="0"/>
              </a:rPr>
              <a:t>Food/ subsistence estimate 2,800 GBP</a:t>
            </a:r>
          </a:p>
          <a:p>
            <a:pPr eaLnBrk="0" hangingPunct="0">
              <a:spcBef>
                <a:spcPts val="0"/>
              </a:spcBef>
              <a:buClr>
                <a:srgbClr val="00B2AA"/>
              </a:buClr>
              <a:defRPr/>
            </a:pPr>
            <a:r>
              <a:rPr lang="en-GB" sz="1400" kern="0" dirty="0">
                <a:solidFill>
                  <a:schemeClr val="accent2">
                    <a:lumMod val="75000"/>
                  </a:schemeClr>
                </a:solidFill>
                <a:latin typeface="+mn-lt"/>
                <a:ea typeface="Calibri" pitchFamily="34" charset="0"/>
                <a:cs typeface="Arial" panose="020B0604020202020204" pitchFamily="34" charset="0"/>
              </a:rPr>
              <a:t>Books, stationery, clothes, local travel, entertainment etc. estimated at 2,000 GBP</a:t>
            </a:r>
          </a:p>
          <a:p>
            <a:pPr eaLnBrk="0" hangingPunct="0">
              <a:spcBef>
                <a:spcPts val="0"/>
              </a:spcBef>
              <a:buClr>
                <a:srgbClr val="00B2AA"/>
              </a:buClr>
              <a:defRPr/>
            </a:pPr>
            <a:endParaRPr lang="en-GB" sz="1400" kern="0" dirty="0">
              <a:solidFill>
                <a:schemeClr val="accent2">
                  <a:lumMod val="75000"/>
                </a:schemeClr>
              </a:solidFill>
              <a:ea typeface="Calibri" pitchFamily="34" charset="0"/>
              <a:cs typeface="Arial" panose="020B0604020202020204" pitchFamily="34" charset="0"/>
            </a:endParaRPr>
          </a:p>
          <a:p>
            <a:pPr eaLnBrk="0" hangingPunct="0">
              <a:spcBef>
                <a:spcPts val="0"/>
              </a:spcBef>
              <a:buClr>
                <a:srgbClr val="00B2AA"/>
              </a:buClr>
              <a:defRPr/>
            </a:pPr>
            <a:r>
              <a:rPr lang="en-GB" sz="1400" kern="0" dirty="0">
                <a:solidFill>
                  <a:schemeClr val="accent2">
                    <a:lumMod val="75000"/>
                  </a:schemeClr>
                </a:solidFill>
                <a:latin typeface="+mn-lt"/>
                <a:ea typeface="Calibri" pitchFamily="34" charset="0"/>
                <a:cs typeface="Arial" panose="020B0604020202020204" pitchFamily="34" charset="0"/>
              </a:rPr>
              <a:t>More info on living costs available via student and education services:</a:t>
            </a:r>
          </a:p>
          <a:p>
            <a:pPr eaLnBrk="0" hangingPunct="0">
              <a:spcBef>
                <a:spcPts val="0"/>
              </a:spcBef>
              <a:buClr>
                <a:srgbClr val="00B2AA"/>
              </a:buClr>
              <a:defRPr/>
            </a:pPr>
            <a:r>
              <a:rPr lang="en-GB" sz="1400" dirty="0">
                <a:hlinkClick r:id="rId4"/>
              </a:rPr>
              <a:t>https://www.lancaster.ac.uk/student-and-education-services/money/budgeting/living-costs/</a:t>
            </a:r>
            <a:endParaRPr lang="en-GB" sz="1400" kern="0" dirty="0">
              <a:solidFill>
                <a:schemeClr val="accent2">
                  <a:lumMod val="75000"/>
                </a:schemeClr>
              </a:solidFill>
              <a:latin typeface="+mn-lt"/>
              <a:ea typeface="Calibri" pitchFamily="34" charset="0"/>
              <a:cs typeface="Arial" panose="020B0604020202020204" pitchFamily="34" charset="0"/>
            </a:endParaRPr>
          </a:p>
          <a:p>
            <a:pPr eaLnBrk="0" hangingPunct="0">
              <a:spcBef>
                <a:spcPts val="0"/>
              </a:spcBef>
              <a:buClr>
                <a:srgbClr val="00B2AA"/>
              </a:buClr>
              <a:defRPr/>
            </a:pPr>
            <a:endParaRPr lang="en-GB" sz="1400" b="1" kern="0" dirty="0">
              <a:solidFill>
                <a:schemeClr val="accent2">
                  <a:lumMod val="75000"/>
                </a:schemeClr>
              </a:solidFill>
              <a:latin typeface="+mn-lt"/>
              <a:ea typeface="Calibri" pitchFamily="34" charset="0"/>
              <a:cs typeface="Arial" panose="020B0604020202020204" pitchFamily="34" charset="0"/>
            </a:endParaRPr>
          </a:p>
          <a:p>
            <a:pPr eaLnBrk="0" hangingPunct="0">
              <a:spcBef>
                <a:spcPts val="0"/>
              </a:spcBef>
              <a:buClr>
                <a:srgbClr val="00B2AA"/>
              </a:buClr>
              <a:defRPr/>
            </a:pPr>
            <a:endParaRPr lang="en-GB" sz="1400" b="1" kern="0" dirty="0">
              <a:solidFill>
                <a:schemeClr val="accent2">
                  <a:lumMod val="75000"/>
                </a:schemeClr>
              </a:solidFill>
              <a:latin typeface="+mn-lt"/>
              <a:ea typeface="Calibri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621" y="3717032"/>
            <a:ext cx="8340080" cy="208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784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980728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pic>
        <p:nvPicPr>
          <p:cNvPr id="1026" name="Picture 2" descr="Image result for lancas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1876304"/>
            <a:ext cx="8496944" cy="315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2583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980728"/>
            <a:ext cx="871296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98" y="330305"/>
            <a:ext cx="2376264" cy="4816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64550" y="2348492"/>
            <a:ext cx="5040560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800" dirty="0">
                <a:solidFill>
                  <a:srgbClr val="555656"/>
                </a:solidFill>
                <a:latin typeface="Lexia"/>
                <a:cs typeface="Lexia"/>
              </a:rPr>
              <a:t>Any questions?</a:t>
            </a:r>
            <a:endParaRPr lang="en-US" sz="5400" dirty="0">
              <a:solidFill>
                <a:srgbClr val="555656"/>
              </a:solidFill>
              <a:latin typeface="Lexia"/>
              <a:cs typeface="Lexi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38790" y="3507705"/>
            <a:ext cx="529208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000" dirty="0">
                <a:solidFill>
                  <a:srgbClr val="555656"/>
                </a:solidFill>
                <a:latin typeface="Lexia" panose="02060503040202020203" pitchFamily="18" charset="0"/>
              </a:rPr>
              <a:t>Global Experiences &amp; Partnerships Team</a:t>
            </a:r>
          </a:p>
          <a:p>
            <a:pPr algn="ctr">
              <a:spcBef>
                <a:spcPts val="0"/>
              </a:spcBef>
            </a:pPr>
            <a:endParaRPr lang="en-US" dirty="0">
              <a:solidFill>
                <a:srgbClr val="555656"/>
              </a:solidFill>
              <a:latin typeface="Lexia" panose="02060503040202020203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sz="2400" u="sng" dirty="0">
                <a:solidFill>
                  <a:srgbClr val="FF0000"/>
                </a:solidFill>
                <a:latin typeface="Lexia" panose="02060503040202020203" pitchFamily="18" charset="0"/>
              </a:rPr>
              <a:t>exchangelums@lancaster.ac.uk</a:t>
            </a:r>
            <a:r>
              <a:rPr lang="en-US" sz="2400" i="1" dirty="0">
                <a:solidFill>
                  <a:srgbClr val="555656"/>
                </a:solidFill>
                <a:latin typeface="Lexia" panose="02060503040202020203" pitchFamily="18" charset="0"/>
              </a:rPr>
              <a:t> 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639" y="5954049"/>
            <a:ext cx="3121137" cy="5759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87091"/>
            <a:ext cx="3627973" cy="545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902512"/>
      </p:ext>
    </p:extLst>
  </p:cSld>
  <p:clrMapOvr>
    <a:masterClrMapping/>
  </p:clrMapOvr>
</p:sld>
</file>

<file path=ppt/theme/theme1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11D5099D221D43A9B4D01D760F7358" ma:contentTypeVersion="13" ma:contentTypeDescription="Create a new document." ma:contentTypeScope="" ma:versionID="f28762dedcbeda19dac38526f0a957fa">
  <xsd:schema xmlns:xsd="http://www.w3.org/2001/XMLSchema" xmlns:xs="http://www.w3.org/2001/XMLSchema" xmlns:p="http://schemas.microsoft.com/office/2006/metadata/properties" xmlns:ns3="9ad124c6-1f8d-4729-b7e6-7cd77907c0c4" xmlns:ns4="72e1e065-ace2-43ef-ad36-68ecef7a3227" targetNamespace="http://schemas.microsoft.com/office/2006/metadata/properties" ma:root="true" ma:fieldsID="141ccbeb08cf346464cf6673fa8268cf" ns3:_="" ns4:_="">
    <xsd:import namespace="9ad124c6-1f8d-4729-b7e6-7cd77907c0c4"/>
    <xsd:import namespace="72e1e065-ace2-43ef-ad36-68ecef7a322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4c6-1f8d-4729-b7e6-7cd77907c0c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e1e065-ace2-43ef-ad36-68ecef7a32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0D40C46-24BA-464D-A0F1-081966B8AB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D50D8D-F7E5-45A3-A35F-B002ABA90B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124c6-1f8d-4729-b7e6-7cd77907c0c4"/>
    <ds:schemaRef ds:uri="72e1e065-ace2-43ef-ad36-68ecef7a32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522360-A726-4C3C-AFFA-277E07A29892}">
  <ds:schemaRefs>
    <ds:schemaRef ds:uri="http://schemas.microsoft.com/office/2006/documentManagement/types"/>
    <ds:schemaRef ds:uri="http://purl.org/dc/elements/1.1/"/>
    <ds:schemaRef ds:uri="72e1e065-ace2-43ef-ad36-68ecef7a3227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9ad124c6-1f8d-4729-b7e6-7cd77907c0c4"/>
    <ds:schemaRef ds:uri="http://schemas.microsoft.com/office/2006/metadata/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1794</Words>
  <Application>Microsoft Office PowerPoint</Application>
  <PresentationFormat>On-screen Show (4:3)</PresentationFormat>
  <Paragraphs>205</Paragraphs>
  <Slides>26</Slides>
  <Notes>23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Slide 2: Text Only</vt:lpstr>
      <vt:lpstr>1_Slide 2: Text Only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wendy.gallagher</dc:creator>
  <cp:lastModifiedBy>Pitts, Mathew</cp:lastModifiedBy>
  <cp:revision>258</cp:revision>
  <dcterms:created xsi:type="dcterms:W3CDTF">2011-10-31T13:04:17Z</dcterms:created>
  <dcterms:modified xsi:type="dcterms:W3CDTF">2021-03-11T14:48:25Z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0x010100CC11D5099D221D43A9B4D01D760F7358</vt:lpwstr>
  </property>
</Properties>
</file>